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65" r:id="rId5"/>
    <p:sldId id="449" r:id="rId6"/>
    <p:sldId id="453" r:id="rId7"/>
    <p:sldId id="451" r:id="rId8"/>
    <p:sldId id="452" r:id="rId9"/>
    <p:sldId id="450" r:id="rId10"/>
    <p:sldId id="445" r:id="rId11"/>
    <p:sldId id="454" r:id="rId12"/>
    <p:sldId id="44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81905" autoAdjust="0"/>
  </p:normalViewPr>
  <p:slideViewPr>
    <p:cSldViewPr snapToGrid="0">
      <p:cViewPr varScale="1">
        <p:scale>
          <a:sx n="133" d="100"/>
          <a:sy n="133" d="100"/>
        </p:scale>
        <p:origin x="8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7896A-BD6D-4AC8-A3EC-6D8C99DF167F}" type="datetimeFigureOut">
              <a:rPr lang="zh-CN" altLang="en-US" smtClean="0"/>
              <a:t>2024/7/14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610D2-DA66-4D24-B735-9DA4A469709D}" type="slidenum">
              <a:rPr lang="zh-CN" altLang="en-US" smtClean="0"/>
              <a:t>‹#›</a:t>
            </a:fld>
            <a:endParaRPr lang="zh-CN" altLang="en-US"/>
          </a:p>
        </p:txBody>
      </p:sp>
    </p:spTree>
    <p:extLst>
      <p:ext uri="{BB962C8B-B14F-4D97-AF65-F5344CB8AC3E}">
        <p14:creationId xmlns:p14="http://schemas.microsoft.com/office/powerpoint/2010/main" val="251397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b69286e75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Hi I’m Kai Yan, and today I’ll tell you about our paper “</a:t>
            </a:r>
            <a:r>
              <a:rPr lang="en-US" altLang="zh-CN" sz="1200" b="1" dirty="0">
                <a:solidFill>
                  <a:schemeClr val="lt1"/>
                </a:solidFill>
                <a:latin typeface="Arial" panose="020B0604020202020204" pitchFamily="34" charset="0"/>
                <a:cs typeface="Arial" panose="020B0604020202020204" pitchFamily="34" charset="0"/>
              </a:rPr>
              <a:t>Offline Imitation from Observation via Primal Wasserstein State Occupancy Matching</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80" name="Google Shape;80;gfb69286e75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will explain our work by first examining the problem we are trying to solve, which is offline imitation from observations. Why do we need offline imitation from observations? Different from online reinforcement learning (RL), offline imitation learning (IL) removes both the need for reward labels, which are not always available, as well as online interactions, which could be costly and often many are needed. However, offline IL has its own shortcomings: it needs expensive expert demonstrations for</a:t>
            </a:r>
            <a:r>
              <a:rPr lang="zh-CN" altLang="en-US" dirty="0"/>
              <a:t> </a:t>
            </a:r>
            <a:r>
              <a:rPr lang="en-US" altLang="zh-CN" dirty="0"/>
              <a:t>every new task</a:t>
            </a:r>
            <a:r>
              <a:rPr lang="en-US" dirty="0"/>
              <a:t>.</a:t>
            </a: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60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To address this shortcoming, in this paper we focus on the expert data shortage where expert demonstrations are state-only. This is the case when trying to learn from video data, where the expert action is unavailable, or when training a robot from another embodiment, where the expert action cannot be transferred. In both scenarios, we want to </a:t>
            </a:r>
            <a:r>
              <a:rPr lang="en-US" altLang="zh-CN" sz="1200" dirty="0">
                <a:latin typeface="Arial" panose="020B0604020202020204" pitchFamily="34" charset="0"/>
                <a:cs typeface="Arial" panose="020B0604020202020204" pitchFamily="34" charset="0"/>
                <a:sym typeface="Arial"/>
              </a:rPr>
              <a:t>Learn from a few expert states and a larger unlabeled, mixed-quality state-action dataset.</a:t>
            </a:r>
          </a:p>
          <a:p>
            <a:pPr marL="0" lvl="0" indent="0" algn="l" rtl="0">
              <a:lnSpc>
                <a:spcPct val="100000"/>
              </a:lnSpc>
              <a:spcBef>
                <a:spcPts val="0"/>
              </a:spcBef>
              <a:spcAft>
                <a:spcPts val="0"/>
              </a:spcAft>
              <a:buSzPts val="1400"/>
              <a:buNone/>
            </a:pP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229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With the objective stated, the next problem is obvious: how can one mimic the expert with its actions unknown? To do so, we adopt a tried-and-true imitation learning framework called occupancy matching. It aims to make the state distribution between the </a:t>
            </a:r>
            <a:r>
              <a:rPr lang="en-US" altLang="zh-CN" dirty="0"/>
              <a:t>learner’s and the expert’s policy close to each other. This method is based on the intuition that the expert is trying to reach desirable states regarding the task of interest: the learner should visit the desirable states favored by the expert and avoid the states that the expert never visits. By doing so, the two state distributions in the state space, which is called occupancy, are as close to each other as possible. </a:t>
            </a:r>
            <a:endParaRPr lang="en-US"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050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But with this idea, another vital problem emerges: what’s the definition of “close”? To see why this is important, consider a simple navigation task where the robot tries to go from state D to some expert state A, and it reaches either state B or C. The problem is, which should be considered closer to A? a popular choice is to use an f-divergence as the metric. However, since the state space can be large, if the expert seldomly visits either state B or C, then an f-divergence cannot help because it cannot grasp the underlying geometric property between the states. Thus, a few prior works turn to the Wasserstein distance; however, those works use only simple metrics such as the Euclidean distance, which is apparently misleading in this case as state B is closer to A in Euclidean distance but apparently further from A in geodesic distance. We further empirically verified the importance of the metric by testing OTR, a popular Wasserstein imitation learning algorithm with different distance metrics; the result shows that performance varies a lot with different distance metrics. This observation leads to the core inspiration of our paper: we want to make the distance metric flexible, and then automatically learn a good one.</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523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 how do we achieve this goal? In our paper, we propose to optimize the primal Wasserstein distance with a learned, contrastive distance metric. Primal Wasserstein distance minimization allows us to use a customized distance metric. It can be converted into a single-level unconstrained optimization with pessimistic </a:t>
            </a:r>
            <a:r>
              <a:rPr lang="en-US" dirty="0" err="1"/>
              <a:t>regularizers</a:t>
            </a:r>
            <a:r>
              <a:rPr lang="en-US" dirty="0"/>
              <a:t> that encourages the agent to stay in the area supported by data in continuous state space. We further showed that SMODICE, an established imitation learning method, is a special case of our method with a certain metric and hyperparameters. For the distance metric, we propose a contrastive distance metric that captures “reachability</a:t>
            </a:r>
            <a:r>
              <a:rPr lang="en-US" altLang="zh-CN" dirty="0"/>
              <a:t>”</a:t>
            </a:r>
            <a:r>
              <a:rPr lang="en-US" dirty="0"/>
              <a:t> in the dataset; it is based on learned embeddings, which attracts adjacent states in the trajectory of the mixed dataset and repels other states to address the robot dilemma we analyzed here. Finally, we use a weighted behavior cloning to retrieve the learner’s policy from the computed occupancy, where expert-related state-action pairs in the mixed-quality dataset are given more weight and vice versa, as implied by the transparency difference.</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912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How well does this approach work? We have conducted extensive experiments on tabular MDPs with many different settings of dataset sizes and noise levels. The results show that our method, </a:t>
            </a:r>
            <a:r>
              <a:rPr lang="en-US" altLang="zh-CN" dirty="0"/>
              <a:t>either with or without the </a:t>
            </a:r>
            <a:r>
              <a:rPr lang="en-US" altLang="zh-CN" dirty="0" err="1"/>
              <a:t>regularizer</a:t>
            </a:r>
            <a:r>
              <a:rPr lang="en-US" altLang="zh-CN" dirty="0"/>
              <a:t> for continuous MDPs,</a:t>
            </a:r>
            <a:r>
              <a:rPr lang="en-US" dirty="0"/>
              <a:t> outperforms the baselines consistently.</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78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And </a:t>
            </a:r>
            <a:r>
              <a:rPr lang="en-US" altLang="zh-CN" dirty="0"/>
              <a:t>with our proposed contrastively learned metric and the regularized objective, o</a:t>
            </a:r>
            <a:r>
              <a:rPr lang="en-US" dirty="0"/>
              <a:t>ur solution also works well in continuous cases. This is shown on this slide. We test our method on several </a:t>
            </a:r>
            <a:r>
              <a:rPr lang="en-US" dirty="0" err="1"/>
              <a:t>mujoco</a:t>
            </a:r>
            <a:r>
              <a:rPr lang="en-US" dirty="0"/>
              <a:t> environments and compare to many baselines using average reward. It is shown that our method, highlighted in red, generally works very well. We also visualize the t-SNE embedding of the trajectories in the original state space and the space with the embedding of our learned metric; we observe that the embedding space of our distance metric connects the states in the same trajectory that are apart in the original input, being aware of the reachability between the states.</a:t>
            </a:r>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65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Please scan the QR code for more information about our paper. Thanks for listening and don’t hesitate to reach out if you have </a:t>
            </a:r>
            <a:r>
              <a:rPr lang="en-US"/>
              <a:t>any questions!</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31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4C7F0-90B0-368A-9259-8794CBDD69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D48269-5B09-77CB-387C-79D8D63DD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CDC38EE-A112-4043-1042-375C4E4E7265}"/>
              </a:ext>
            </a:extLst>
          </p:cNvPr>
          <p:cNvSpPr>
            <a:spLocks noGrp="1"/>
          </p:cNvSpPr>
          <p:nvPr>
            <p:ph type="dt" sz="half" idx="10"/>
          </p:nvPr>
        </p:nvSpPr>
        <p:spPr/>
        <p:txBody>
          <a:bodyPr/>
          <a:lstStyle/>
          <a:p>
            <a:fld id="{49A48DD1-7D5D-4F1D-A09E-FC7F8EE5F9DB}" type="datetime1">
              <a:rPr lang="zh-CN" altLang="en-US" smtClean="0"/>
              <a:t>2024/7/14</a:t>
            </a:fld>
            <a:endParaRPr lang="zh-CN" altLang="en-US"/>
          </a:p>
        </p:txBody>
      </p:sp>
      <p:sp>
        <p:nvSpPr>
          <p:cNvPr id="5" name="页脚占位符 4">
            <a:extLst>
              <a:ext uri="{FF2B5EF4-FFF2-40B4-BE49-F238E27FC236}">
                <a16:creationId xmlns:a16="http://schemas.microsoft.com/office/drawing/2014/main" id="{2E81EC63-127E-78BD-DF81-D5CBA92029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D3853B-2119-EA68-D7A5-4911BC6BDAD6}"/>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685044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039D6-9215-DB3C-2562-9050BBE85A9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613081-66E7-6CB5-B5B8-3558719492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AA8B53-DE4D-8DB3-6AFA-27B26519B090}"/>
              </a:ext>
            </a:extLst>
          </p:cNvPr>
          <p:cNvSpPr>
            <a:spLocks noGrp="1"/>
          </p:cNvSpPr>
          <p:nvPr>
            <p:ph type="dt" sz="half" idx="10"/>
          </p:nvPr>
        </p:nvSpPr>
        <p:spPr/>
        <p:txBody>
          <a:bodyPr/>
          <a:lstStyle/>
          <a:p>
            <a:fld id="{94A56ECB-B052-4441-AD0A-C113A080E3DD}" type="datetime1">
              <a:rPr lang="zh-CN" altLang="en-US" smtClean="0"/>
              <a:t>2024/7/14</a:t>
            </a:fld>
            <a:endParaRPr lang="zh-CN" altLang="en-US"/>
          </a:p>
        </p:txBody>
      </p:sp>
      <p:sp>
        <p:nvSpPr>
          <p:cNvPr id="5" name="页脚占位符 4">
            <a:extLst>
              <a:ext uri="{FF2B5EF4-FFF2-40B4-BE49-F238E27FC236}">
                <a16:creationId xmlns:a16="http://schemas.microsoft.com/office/drawing/2014/main" id="{73006256-6031-F667-324C-1C650F80C5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48C600-AD18-EA64-31E7-7057F272DE12}"/>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130564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50612C-7D3E-B929-AD70-5E6146F317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B472CB-93EF-90AA-349F-9E439862D9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AEFC80-1198-2ECB-3FCD-984734CF78A3}"/>
              </a:ext>
            </a:extLst>
          </p:cNvPr>
          <p:cNvSpPr>
            <a:spLocks noGrp="1"/>
          </p:cNvSpPr>
          <p:nvPr>
            <p:ph type="dt" sz="half" idx="10"/>
          </p:nvPr>
        </p:nvSpPr>
        <p:spPr/>
        <p:txBody>
          <a:bodyPr/>
          <a:lstStyle/>
          <a:p>
            <a:fld id="{C0BC957F-BC46-4200-B87F-30549050BAE4}" type="datetime1">
              <a:rPr lang="zh-CN" altLang="en-US" smtClean="0"/>
              <a:t>2024/7/14</a:t>
            </a:fld>
            <a:endParaRPr lang="zh-CN" altLang="en-US"/>
          </a:p>
        </p:txBody>
      </p:sp>
      <p:sp>
        <p:nvSpPr>
          <p:cNvPr id="5" name="页脚占位符 4">
            <a:extLst>
              <a:ext uri="{FF2B5EF4-FFF2-40B4-BE49-F238E27FC236}">
                <a16:creationId xmlns:a16="http://schemas.microsoft.com/office/drawing/2014/main" id="{FFDF2109-B11B-FEAE-8F53-B508047091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F6B0DC-E854-6602-596A-25B29FE2E406}"/>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21623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F190F-DFA5-2595-838B-FD9F9867D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EB3E5B-F0C2-A7A4-A304-4188A74D27D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6EA20C-20C4-5598-AD29-E334AD41255B}"/>
              </a:ext>
            </a:extLst>
          </p:cNvPr>
          <p:cNvSpPr>
            <a:spLocks noGrp="1"/>
          </p:cNvSpPr>
          <p:nvPr>
            <p:ph type="dt" sz="half" idx="10"/>
          </p:nvPr>
        </p:nvSpPr>
        <p:spPr/>
        <p:txBody>
          <a:bodyPr/>
          <a:lstStyle/>
          <a:p>
            <a:fld id="{2B3D66E2-CF5B-497D-974D-C3350E0278D2}" type="datetime1">
              <a:rPr lang="zh-CN" altLang="en-US" smtClean="0"/>
              <a:t>2024/7/14</a:t>
            </a:fld>
            <a:endParaRPr lang="zh-CN" altLang="en-US"/>
          </a:p>
        </p:txBody>
      </p:sp>
      <p:sp>
        <p:nvSpPr>
          <p:cNvPr id="5" name="页脚占位符 4">
            <a:extLst>
              <a:ext uri="{FF2B5EF4-FFF2-40B4-BE49-F238E27FC236}">
                <a16:creationId xmlns:a16="http://schemas.microsoft.com/office/drawing/2014/main" id="{ED24A2D1-A4F7-D24E-9A1C-817E3D0248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BDB634-1F06-B68E-8432-849A66777D10}"/>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05069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D3349-393A-B416-50F8-4F4A51006C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8C043D-207A-C38B-91EA-F6FD0C828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A65008-7570-BCAA-4DE6-44DD75B66606}"/>
              </a:ext>
            </a:extLst>
          </p:cNvPr>
          <p:cNvSpPr>
            <a:spLocks noGrp="1"/>
          </p:cNvSpPr>
          <p:nvPr>
            <p:ph type="dt" sz="half" idx="10"/>
          </p:nvPr>
        </p:nvSpPr>
        <p:spPr/>
        <p:txBody>
          <a:bodyPr/>
          <a:lstStyle/>
          <a:p>
            <a:fld id="{1854F5BF-8D6F-4ADE-A433-27959B55FBC9}" type="datetime1">
              <a:rPr lang="zh-CN" altLang="en-US" smtClean="0"/>
              <a:t>2024/7/14</a:t>
            </a:fld>
            <a:endParaRPr lang="zh-CN" altLang="en-US"/>
          </a:p>
        </p:txBody>
      </p:sp>
      <p:sp>
        <p:nvSpPr>
          <p:cNvPr id="5" name="页脚占位符 4">
            <a:extLst>
              <a:ext uri="{FF2B5EF4-FFF2-40B4-BE49-F238E27FC236}">
                <a16:creationId xmlns:a16="http://schemas.microsoft.com/office/drawing/2014/main" id="{C54905CD-3C0E-D469-3433-30DF2FAA3B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C24F14-7D56-A684-1E5B-3EBC5B559A87}"/>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65626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9475A-0C21-2413-875A-01E8F8B51A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0B1F72-3136-480F-3874-EA375112ED1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8293EE-0442-A161-5E0C-58653813E8D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709119-E7A1-A461-B250-0D4336260A70}"/>
              </a:ext>
            </a:extLst>
          </p:cNvPr>
          <p:cNvSpPr>
            <a:spLocks noGrp="1"/>
          </p:cNvSpPr>
          <p:nvPr>
            <p:ph type="dt" sz="half" idx="10"/>
          </p:nvPr>
        </p:nvSpPr>
        <p:spPr/>
        <p:txBody>
          <a:bodyPr/>
          <a:lstStyle/>
          <a:p>
            <a:fld id="{0810FF15-8DBF-4A15-8E05-A038C3AFC6F3}" type="datetime1">
              <a:rPr lang="zh-CN" altLang="en-US" smtClean="0"/>
              <a:t>2024/7/14</a:t>
            </a:fld>
            <a:endParaRPr lang="zh-CN" altLang="en-US"/>
          </a:p>
        </p:txBody>
      </p:sp>
      <p:sp>
        <p:nvSpPr>
          <p:cNvPr id="6" name="页脚占位符 5">
            <a:extLst>
              <a:ext uri="{FF2B5EF4-FFF2-40B4-BE49-F238E27FC236}">
                <a16:creationId xmlns:a16="http://schemas.microsoft.com/office/drawing/2014/main" id="{71E597A7-F8B6-4DC9-89E8-82A8BAEAA4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80F3F2-E7C2-5DB5-0861-3E32B6111607}"/>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472267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881C7-1AAD-D439-AFE6-4AB1E5FA0D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99E2B23-D65A-BF2F-311E-63CEF0F7B1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CDE601-98B0-8CAD-50C0-589849A294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96F6DD-4FCE-26BD-E42B-CB587E4B3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5BB3439-A823-07C7-3ACA-8094EBF9642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50CF47-3DAE-7250-DFA0-F14117B355BD}"/>
              </a:ext>
            </a:extLst>
          </p:cNvPr>
          <p:cNvSpPr>
            <a:spLocks noGrp="1"/>
          </p:cNvSpPr>
          <p:nvPr>
            <p:ph type="dt" sz="half" idx="10"/>
          </p:nvPr>
        </p:nvSpPr>
        <p:spPr/>
        <p:txBody>
          <a:bodyPr/>
          <a:lstStyle/>
          <a:p>
            <a:fld id="{8AB9CB08-403D-49B2-BB84-BAB8FA247765}" type="datetime1">
              <a:rPr lang="zh-CN" altLang="en-US" smtClean="0"/>
              <a:t>2024/7/14</a:t>
            </a:fld>
            <a:endParaRPr lang="zh-CN" altLang="en-US"/>
          </a:p>
        </p:txBody>
      </p:sp>
      <p:sp>
        <p:nvSpPr>
          <p:cNvPr id="8" name="页脚占位符 7">
            <a:extLst>
              <a:ext uri="{FF2B5EF4-FFF2-40B4-BE49-F238E27FC236}">
                <a16:creationId xmlns:a16="http://schemas.microsoft.com/office/drawing/2014/main" id="{8D14FE4C-8F77-8792-DEC6-227BCDF7F46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57EC0B7-45F9-E04E-4595-359379B2E46E}"/>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21305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6E4DD-31D7-5951-E735-03D5700F39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CA8DFC-8651-B3C6-F475-6B7890A26961}"/>
              </a:ext>
            </a:extLst>
          </p:cNvPr>
          <p:cNvSpPr>
            <a:spLocks noGrp="1"/>
          </p:cNvSpPr>
          <p:nvPr>
            <p:ph type="dt" sz="half" idx="10"/>
          </p:nvPr>
        </p:nvSpPr>
        <p:spPr/>
        <p:txBody>
          <a:bodyPr/>
          <a:lstStyle/>
          <a:p>
            <a:fld id="{9D353C11-7A9D-4F54-8928-9ACE85E914CE}" type="datetime1">
              <a:rPr lang="zh-CN" altLang="en-US" smtClean="0"/>
              <a:t>2024/7/14</a:t>
            </a:fld>
            <a:endParaRPr lang="zh-CN" altLang="en-US"/>
          </a:p>
        </p:txBody>
      </p:sp>
      <p:sp>
        <p:nvSpPr>
          <p:cNvPr id="4" name="页脚占位符 3">
            <a:extLst>
              <a:ext uri="{FF2B5EF4-FFF2-40B4-BE49-F238E27FC236}">
                <a16:creationId xmlns:a16="http://schemas.microsoft.com/office/drawing/2014/main" id="{6E96EB67-1ECA-7CBF-87BC-74CBFCB063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5F10726-1028-8546-88AD-390E5C647053}"/>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97645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E7049B7-A5C7-4845-6D35-1FA6B5D629D6}"/>
              </a:ext>
            </a:extLst>
          </p:cNvPr>
          <p:cNvSpPr>
            <a:spLocks noGrp="1"/>
          </p:cNvSpPr>
          <p:nvPr>
            <p:ph type="dt" sz="half" idx="10"/>
          </p:nvPr>
        </p:nvSpPr>
        <p:spPr/>
        <p:txBody>
          <a:bodyPr/>
          <a:lstStyle/>
          <a:p>
            <a:fld id="{45C34D12-D8B3-4DFE-9BEF-80B726F263CE}" type="datetime1">
              <a:rPr lang="zh-CN" altLang="en-US" smtClean="0"/>
              <a:t>2024/7/14</a:t>
            </a:fld>
            <a:endParaRPr lang="zh-CN" altLang="en-US"/>
          </a:p>
        </p:txBody>
      </p:sp>
      <p:sp>
        <p:nvSpPr>
          <p:cNvPr id="3" name="页脚占位符 2">
            <a:extLst>
              <a:ext uri="{FF2B5EF4-FFF2-40B4-BE49-F238E27FC236}">
                <a16:creationId xmlns:a16="http://schemas.microsoft.com/office/drawing/2014/main" id="{E102451D-0D06-D72F-C571-0C36CCC276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250379-93A6-64DB-8B42-87762F57E501}"/>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2967832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65A0F-14E6-A34C-9F85-B830248A14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FEFE64-E255-BF16-7C04-D62B421F7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C06C30-92C8-7202-FC5D-E565F21D7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DF8E3F-A81F-190D-01CE-71A8BF8A2938}"/>
              </a:ext>
            </a:extLst>
          </p:cNvPr>
          <p:cNvSpPr>
            <a:spLocks noGrp="1"/>
          </p:cNvSpPr>
          <p:nvPr>
            <p:ph type="dt" sz="half" idx="10"/>
          </p:nvPr>
        </p:nvSpPr>
        <p:spPr/>
        <p:txBody>
          <a:bodyPr/>
          <a:lstStyle/>
          <a:p>
            <a:fld id="{A92E6131-792E-4783-B1AF-3760882E3FEC}" type="datetime1">
              <a:rPr lang="zh-CN" altLang="en-US" smtClean="0"/>
              <a:t>2024/7/14</a:t>
            </a:fld>
            <a:endParaRPr lang="zh-CN" altLang="en-US"/>
          </a:p>
        </p:txBody>
      </p:sp>
      <p:sp>
        <p:nvSpPr>
          <p:cNvPr id="6" name="页脚占位符 5">
            <a:extLst>
              <a:ext uri="{FF2B5EF4-FFF2-40B4-BE49-F238E27FC236}">
                <a16:creationId xmlns:a16="http://schemas.microsoft.com/office/drawing/2014/main" id="{4F145B20-F893-C61A-E6DC-E8F366AA89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2C4E9E-BB8C-8766-9ACC-3DDB708C01F0}"/>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74585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CF263-CEE0-DCD4-BA3A-0A2633334A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C53E63-D4E6-0AF7-4073-986D27220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9E14FE-5CCA-6AF8-34B0-0A542BE02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710B97-B4F0-DD5C-3B8C-84DC1FBDB566}"/>
              </a:ext>
            </a:extLst>
          </p:cNvPr>
          <p:cNvSpPr>
            <a:spLocks noGrp="1"/>
          </p:cNvSpPr>
          <p:nvPr>
            <p:ph type="dt" sz="half" idx="10"/>
          </p:nvPr>
        </p:nvSpPr>
        <p:spPr/>
        <p:txBody>
          <a:bodyPr/>
          <a:lstStyle/>
          <a:p>
            <a:fld id="{D43A9ED5-DAD8-406B-A004-475E77289EF7}" type="datetime1">
              <a:rPr lang="zh-CN" altLang="en-US" smtClean="0"/>
              <a:t>2024/7/14</a:t>
            </a:fld>
            <a:endParaRPr lang="zh-CN" altLang="en-US"/>
          </a:p>
        </p:txBody>
      </p:sp>
      <p:sp>
        <p:nvSpPr>
          <p:cNvPr id="6" name="页脚占位符 5">
            <a:extLst>
              <a:ext uri="{FF2B5EF4-FFF2-40B4-BE49-F238E27FC236}">
                <a16:creationId xmlns:a16="http://schemas.microsoft.com/office/drawing/2014/main" id="{6B644152-CDF7-66A7-8024-585C4AAFDD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C114B3-804A-D096-C7C4-A463814CC9CD}"/>
              </a:ext>
            </a:extLst>
          </p:cNvPr>
          <p:cNvSpPr>
            <a:spLocks noGrp="1"/>
          </p:cNvSpPr>
          <p:nvPr>
            <p:ph type="sldNum" sz="quarter" idx="12"/>
          </p:nvPr>
        </p:nvSpPr>
        <p:spPr/>
        <p:txBody>
          <a:body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74789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D20102-B288-7E8A-279E-D1195B9E2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6B0ABD-8B6C-ECFB-CEB8-9133DA4D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49718E-3EB3-DE00-051B-BCCB79A2CA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EE4BF-D175-438E-993D-3AC1E070666C}" type="datetime1">
              <a:rPr lang="zh-CN" altLang="en-US" smtClean="0"/>
              <a:t>2024/7/14</a:t>
            </a:fld>
            <a:endParaRPr lang="zh-CN" altLang="en-US"/>
          </a:p>
        </p:txBody>
      </p:sp>
      <p:sp>
        <p:nvSpPr>
          <p:cNvPr id="5" name="页脚占位符 4">
            <a:extLst>
              <a:ext uri="{FF2B5EF4-FFF2-40B4-BE49-F238E27FC236}">
                <a16:creationId xmlns:a16="http://schemas.microsoft.com/office/drawing/2014/main" id="{75A1C60D-784F-D474-4DC4-B3F5527C0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823B75-34B6-CD97-5B0A-D4F647D8B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CD3B1-8D17-4AF4-A73C-B1D35E1495BF}" type="slidenum">
              <a:rPr lang="zh-CN" altLang="en-US" smtClean="0"/>
              <a:t>‹#›</a:t>
            </a:fld>
            <a:endParaRPr lang="zh-CN" altLang="en-US"/>
          </a:p>
        </p:txBody>
      </p:sp>
    </p:spTree>
    <p:extLst>
      <p:ext uri="{BB962C8B-B14F-4D97-AF65-F5344CB8AC3E}">
        <p14:creationId xmlns:p14="http://schemas.microsoft.com/office/powerpoint/2010/main" val="368060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fb69286e75_0_111"/>
          <p:cNvSpPr/>
          <p:nvPr/>
        </p:nvSpPr>
        <p:spPr>
          <a:xfrm rot="10800000" flipH="1">
            <a:off x="-1" y="64"/>
            <a:ext cx="12192000" cy="68661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83" name="Google Shape;83;gfb69286e75_0_111" descr="A picture containing building, street&#10;&#10;Description automatically generated"/>
          <p:cNvPicPr preferRelativeResize="0"/>
          <p:nvPr/>
        </p:nvPicPr>
        <p:blipFill rotWithShape="1">
          <a:blip r:embed="rId3">
            <a:alphaModFix amt="25000"/>
          </a:blip>
          <a:srcRect/>
          <a:stretch/>
        </p:blipFill>
        <p:spPr>
          <a:xfrm>
            <a:off x="-2" y="8165"/>
            <a:ext cx="12192000" cy="6858000"/>
          </a:xfrm>
          <a:prstGeom prst="rect">
            <a:avLst/>
          </a:prstGeom>
          <a:noFill/>
          <a:ln>
            <a:noFill/>
          </a:ln>
        </p:spPr>
      </p:pic>
      <p:sp>
        <p:nvSpPr>
          <p:cNvPr id="84" name="Google Shape;84;gfb69286e75_0_111"/>
          <p:cNvSpPr txBox="1"/>
          <p:nvPr/>
        </p:nvSpPr>
        <p:spPr>
          <a:xfrm>
            <a:off x="1134000" y="1421050"/>
            <a:ext cx="9924000" cy="4755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600"/>
              </a:spcBef>
              <a:spcAft>
                <a:spcPts val="0"/>
              </a:spcAft>
              <a:buClr>
                <a:schemeClr val="dk1"/>
              </a:buClr>
              <a:buSzPts val="1100"/>
              <a:buFont typeface="Arial"/>
              <a:buNone/>
            </a:pPr>
            <a:r>
              <a:rPr lang="en-US" sz="3600" b="1" dirty="0">
                <a:solidFill>
                  <a:schemeClr val="lt1"/>
                </a:solidFill>
                <a:latin typeface="Arial" panose="020B0604020202020204" pitchFamily="34" charset="0"/>
                <a:cs typeface="Arial" panose="020B0604020202020204" pitchFamily="34" charset="0"/>
                <a:sym typeface="Arial"/>
              </a:rPr>
              <a:t>Offline Imitation from Observation via </a:t>
            </a:r>
          </a:p>
          <a:p>
            <a:pPr marL="0" marR="0" lvl="0" indent="0" algn="ctr" rtl="0">
              <a:lnSpc>
                <a:spcPct val="100000"/>
              </a:lnSpc>
              <a:spcBef>
                <a:spcPts val="600"/>
              </a:spcBef>
              <a:spcAft>
                <a:spcPts val="0"/>
              </a:spcAft>
              <a:buClr>
                <a:schemeClr val="dk1"/>
              </a:buClr>
              <a:buSzPts val="1100"/>
              <a:buFont typeface="Arial"/>
              <a:buNone/>
            </a:pPr>
            <a:r>
              <a:rPr lang="en-US" sz="3600" b="1" dirty="0">
                <a:solidFill>
                  <a:schemeClr val="lt1"/>
                </a:solidFill>
                <a:latin typeface="Arial" panose="020B0604020202020204" pitchFamily="34" charset="0"/>
                <a:cs typeface="Arial" panose="020B0604020202020204" pitchFamily="34" charset="0"/>
                <a:sym typeface="Arial"/>
              </a:rPr>
              <a:t>Primal Wasserstein </a:t>
            </a:r>
          </a:p>
          <a:p>
            <a:pPr marL="0" marR="0" lvl="0" indent="0" algn="ctr" rtl="0">
              <a:lnSpc>
                <a:spcPct val="100000"/>
              </a:lnSpc>
              <a:spcBef>
                <a:spcPts val="600"/>
              </a:spcBef>
              <a:spcAft>
                <a:spcPts val="0"/>
              </a:spcAft>
              <a:buClr>
                <a:schemeClr val="dk1"/>
              </a:buClr>
              <a:buSzPts val="1100"/>
              <a:buFont typeface="Arial"/>
              <a:buNone/>
            </a:pPr>
            <a:r>
              <a:rPr lang="en-US" sz="3600" b="1" dirty="0">
                <a:solidFill>
                  <a:schemeClr val="lt1"/>
                </a:solidFill>
                <a:latin typeface="Arial" panose="020B0604020202020204" pitchFamily="34" charset="0"/>
                <a:cs typeface="Arial" panose="020B0604020202020204" pitchFamily="34" charset="0"/>
                <a:sym typeface="Arial"/>
              </a:rPr>
              <a:t>State Occupancy Matching</a:t>
            </a: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dirty="0">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dirty="0">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dirty="0">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dirty="0">
              <a:solidFill>
                <a:schemeClr val="lt1"/>
              </a:solidFill>
              <a:latin typeface="Arial" panose="020B0604020202020204" pitchFamily="34" charset="0"/>
              <a:ea typeface="Arial"/>
              <a:cs typeface="Arial" panose="020B0604020202020204" pitchFamily="34" charset="0"/>
              <a:sym typeface="Arial"/>
            </a:endParaRPr>
          </a:p>
          <a:p>
            <a:pPr algn="ctr">
              <a:spcBef>
                <a:spcPts val="600"/>
              </a:spcBef>
              <a:buClr>
                <a:srgbClr val="000000"/>
              </a:buClr>
              <a:buSzPts val="2500"/>
            </a:pPr>
            <a:r>
              <a:rPr lang="en-US" altLang="zh-CN" sz="2500" dirty="0">
                <a:solidFill>
                  <a:schemeClr val="lt1"/>
                </a:solidFill>
                <a:latin typeface="Arial" panose="020B0604020202020204" pitchFamily="34" charset="0"/>
                <a:cs typeface="Arial" panose="020B0604020202020204" pitchFamily="34" charset="0"/>
              </a:rPr>
              <a:t>Kai Yan, Alexander G. Schwing, Yu-Xiong Wang</a:t>
            </a:r>
          </a:p>
          <a:p>
            <a:pPr algn="ctr">
              <a:spcBef>
                <a:spcPts val="600"/>
              </a:spcBef>
              <a:buClr>
                <a:srgbClr val="000000"/>
              </a:buClr>
              <a:buSzPts val="2500"/>
            </a:pPr>
            <a:r>
              <a:rPr lang="en-US" altLang="zh-CN" sz="2500" dirty="0">
                <a:solidFill>
                  <a:schemeClr val="lt1"/>
                </a:solidFill>
                <a:latin typeface="Arial" panose="020B0604020202020204" pitchFamily="34" charset="0"/>
                <a:cs typeface="Arial" panose="020B0604020202020204" pitchFamily="34" charset="0"/>
              </a:rPr>
              <a:t>University of Illinois Urbana-Champaign</a:t>
            </a:r>
          </a:p>
        </p:txBody>
      </p:sp>
      <p:pic>
        <p:nvPicPr>
          <p:cNvPr id="85" name="Google Shape;85;gfb69286e75_0_111" descr="A picture containing drawing&#10;&#10;Description automatically generated"/>
          <p:cNvPicPr preferRelativeResize="0"/>
          <p:nvPr/>
        </p:nvPicPr>
        <p:blipFill rotWithShape="1">
          <a:blip r:embed="rId4">
            <a:alphaModFix/>
          </a:blip>
          <a:srcRect/>
          <a:stretch/>
        </p:blipFill>
        <p:spPr>
          <a:xfrm>
            <a:off x="4641007" y="277232"/>
            <a:ext cx="2909981" cy="754082"/>
          </a:xfrm>
          <a:prstGeom prst="rect">
            <a:avLst/>
          </a:prstGeom>
          <a:noFill/>
          <a:ln>
            <a:noFill/>
          </a:ln>
        </p:spPr>
      </p:pic>
      <p:grpSp>
        <p:nvGrpSpPr>
          <p:cNvPr id="5" name="组合 4">
            <a:extLst>
              <a:ext uri="{FF2B5EF4-FFF2-40B4-BE49-F238E27FC236}">
                <a16:creationId xmlns:a16="http://schemas.microsoft.com/office/drawing/2014/main" id="{0A56A606-1E2C-67EA-4556-575C41BF9599}"/>
              </a:ext>
            </a:extLst>
          </p:cNvPr>
          <p:cNvGrpSpPr/>
          <p:nvPr/>
        </p:nvGrpSpPr>
        <p:grpSpPr>
          <a:xfrm>
            <a:off x="3407329" y="3589581"/>
            <a:ext cx="5377343" cy="1418005"/>
            <a:chOff x="3365249" y="3862228"/>
            <a:chExt cx="5377343" cy="1418005"/>
          </a:xfrm>
        </p:grpSpPr>
        <p:pic>
          <p:nvPicPr>
            <p:cNvPr id="2" name="图片 1" descr="微笑的男孩&#10;&#10;描述已自动生成">
              <a:extLst>
                <a:ext uri="{FF2B5EF4-FFF2-40B4-BE49-F238E27FC236}">
                  <a16:creationId xmlns:a16="http://schemas.microsoft.com/office/drawing/2014/main" id="{870B1B76-1178-9622-5380-8D3909339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249" y="3862649"/>
              <a:ext cx="1427785" cy="1417162"/>
            </a:xfrm>
            <a:prstGeom prst="roundRect">
              <a:avLst/>
            </a:prstGeom>
          </p:spPr>
        </p:pic>
        <p:pic>
          <p:nvPicPr>
            <p:cNvPr id="3" name="Picture 2">
              <a:extLst>
                <a:ext uri="{FF2B5EF4-FFF2-40B4-BE49-F238E27FC236}">
                  <a16:creationId xmlns:a16="http://schemas.microsoft.com/office/drawing/2014/main" id="{9F1890A0-7806-75C5-094F-CB3AE48FDE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187" y="3875232"/>
              <a:ext cx="1343626" cy="1391997"/>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图片 3" descr="男人戴着眼镜&#10;&#10;描述已自动生成">
              <a:extLst>
                <a:ext uri="{FF2B5EF4-FFF2-40B4-BE49-F238E27FC236}">
                  <a16:creationId xmlns:a16="http://schemas.microsoft.com/office/drawing/2014/main" id="{8C210211-27B3-3B18-B6E7-552BFE866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8966" y="3862228"/>
              <a:ext cx="1343626" cy="1418005"/>
            </a:xfrm>
            <a:prstGeom prst="roundRect">
              <a:avLst/>
            </a:prstGeom>
          </p:spPr>
        </p:pic>
      </p:grpSp>
      <p:pic>
        <p:nvPicPr>
          <p:cNvPr id="1030" name="Picture 6" descr="Press">
            <a:extLst>
              <a:ext uri="{FF2B5EF4-FFF2-40B4-BE49-F238E27FC236}">
                <a16:creationId xmlns:a16="http://schemas.microsoft.com/office/drawing/2014/main" id="{3A43C4A1-F006-EFD2-98FD-D9F4F913CC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909" y="275314"/>
            <a:ext cx="2327063" cy="75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dirty="0">
                <a:latin typeface="Arial" panose="020B0604020202020204" pitchFamily="34" charset="0"/>
                <a:cs typeface="Arial" panose="020B0604020202020204" pitchFamily="34" charset="0"/>
                <a:sym typeface="Arial"/>
              </a:rPr>
              <a:t>Offline Imitation Learning (IL) is efficient</a:t>
            </a:r>
          </a:p>
          <a:p>
            <a:pPr marL="457200" lvl="1" indent="0">
              <a:buNone/>
            </a:pPr>
            <a:r>
              <a:rPr lang="en-US" sz="2000" dirty="0">
                <a:solidFill>
                  <a:schemeClr val="accent6">
                    <a:lumMod val="75000"/>
                  </a:schemeClr>
                </a:solidFill>
                <a:latin typeface="Arial" panose="020B0604020202020204" pitchFamily="34" charset="0"/>
                <a:cs typeface="Arial" panose="020B0604020202020204" pitchFamily="34" charset="0"/>
                <a:sym typeface="Arial"/>
              </a:rPr>
              <a:t>+ No reward labels</a:t>
            </a:r>
          </a:p>
          <a:p>
            <a:pPr marL="457200" lvl="1" indent="0">
              <a:buNone/>
            </a:pPr>
            <a:endParaRPr lang="en-US" sz="2000" dirty="0">
              <a:solidFill>
                <a:schemeClr val="accent6">
                  <a:lumMod val="75000"/>
                </a:schemeClr>
              </a:solidFill>
              <a:latin typeface="Arial" panose="020B0604020202020204" pitchFamily="34" charset="0"/>
              <a:cs typeface="Arial" panose="020B0604020202020204" pitchFamily="34" charset="0"/>
              <a:sym typeface="Arial"/>
            </a:endParaRPr>
          </a:p>
          <a:p>
            <a:pPr marL="457200" lvl="1" indent="0">
              <a:buNone/>
            </a:pPr>
            <a:r>
              <a:rPr lang="en-US" sz="2000" dirty="0">
                <a:solidFill>
                  <a:schemeClr val="accent6">
                    <a:lumMod val="75000"/>
                  </a:schemeClr>
                </a:solidFill>
                <a:latin typeface="Arial" panose="020B0604020202020204" pitchFamily="34" charset="0"/>
                <a:cs typeface="Arial" panose="020B0604020202020204" pitchFamily="34" charset="0"/>
                <a:sym typeface="Arial"/>
              </a:rPr>
              <a:t>+ No online interactions</a:t>
            </a:r>
          </a:p>
          <a:p>
            <a:pPr marL="457200" lvl="1" indent="0">
              <a:buNone/>
            </a:pPr>
            <a:endParaRPr lang="en-US" sz="2000" dirty="0">
              <a:solidFill>
                <a:schemeClr val="accent6">
                  <a:lumMod val="75000"/>
                </a:schemeClr>
              </a:solidFill>
              <a:latin typeface="Arial" panose="020B0604020202020204" pitchFamily="34" charset="0"/>
              <a:cs typeface="Arial" panose="020B0604020202020204" pitchFamily="34" charset="0"/>
              <a:sym typeface="Arial"/>
            </a:endParaRPr>
          </a:p>
          <a:p>
            <a:pPr marL="457200" lvl="1" indent="0">
              <a:buNone/>
            </a:pPr>
            <a:r>
              <a:rPr lang="en-US" sz="2000" dirty="0">
                <a:solidFill>
                  <a:srgbClr val="C00000"/>
                </a:solidFill>
                <a:latin typeface="Arial" panose="020B0604020202020204" pitchFamily="34" charset="0"/>
                <a:cs typeface="Arial" panose="020B0604020202020204" pitchFamily="34" charset="0"/>
                <a:sym typeface="Arial"/>
              </a:rPr>
              <a:t>– Requires expensive expert demonstrations which are hard to obtain</a:t>
            </a: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Why offline imitation from observations?</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21546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dirty="0">
                <a:latin typeface="Arial" panose="020B0604020202020204" pitchFamily="34" charset="0"/>
                <a:cs typeface="Arial" panose="020B0604020202020204" pitchFamily="34" charset="0"/>
                <a:sym typeface="Arial"/>
              </a:rPr>
              <a:t>Offline Imitation Learning (IL) is efficient, but expert demonstrations are few and sometimes </a:t>
            </a:r>
            <a:r>
              <a:rPr lang="en-US" sz="2400" dirty="0">
                <a:solidFill>
                  <a:srgbClr val="FF0000"/>
                </a:solidFill>
                <a:latin typeface="Arial" panose="020B0604020202020204" pitchFamily="34" charset="0"/>
                <a:cs typeface="Arial" panose="020B0604020202020204" pitchFamily="34" charset="0"/>
                <a:sym typeface="Arial"/>
              </a:rPr>
              <a:t>state-only</a:t>
            </a: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r>
              <a:rPr lang="en-US" sz="2400" dirty="0">
                <a:latin typeface="Arial" panose="020B0604020202020204" pitchFamily="34" charset="0"/>
                <a:cs typeface="Arial" panose="020B0604020202020204" pitchFamily="34" charset="0"/>
                <a:sym typeface="Arial"/>
              </a:rPr>
              <a:t>Learn from few </a:t>
            </a:r>
            <a:r>
              <a:rPr lang="en-US" sz="2400" dirty="0">
                <a:solidFill>
                  <a:schemeClr val="accent4">
                    <a:lumMod val="75000"/>
                  </a:schemeClr>
                </a:solidFill>
                <a:latin typeface="Arial" panose="020B0604020202020204" pitchFamily="34" charset="0"/>
                <a:cs typeface="Arial" panose="020B0604020202020204" pitchFamily="34" charset="0"/>
                <a:sym typeface="Arial"/>
              </a:rPr>
              <a:t>expert</a:t>
            </a:r>
            <a:r>
              <a:rPr lang="en-US" sz="2400" dirty="0">
                <a:latin typeface="Arial" panose="020B0604020202020204" pitchFamily="34" charset="0"/>
                <a:cs typeface="Arial" panose="020B0604020202020204" pitchFamily="34" charset="0"/>
                <a:sym typeface="Arial"/>
              </a:rPr>
              <a:t> states + large, mixed-quality state-action dataset</a:t>
            </a: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Why offline imitation from observations?</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grpSp>
        <p:nvGrpSpPr>
          <p:cNvPr id="3" name="组合 2">
            <a:extLst>
              <a:ext uri="{FF2B5EF4-FFF2-40B4-BE49-F238E27FC236}">
                <a16:creationId xmlns:a16="http://schemas.microsoft.com/office/drawing/2014/main" id="{A7BD4A2E-1197-9D5C-8FF1-995631CF79F7}"/>
              </a:ext>
            </a:extLst>
          </p:cNvPr>
          <p:cNvGrpSpPr/>
          <p:nvPr/>
        </p:nvGrpSpPr>
        <p:grpSpPr>
          <a:xfrm>
            <a:off x="1175280" y="2516985"/>
            <a:ext cx="9841440" cy="2514400"/>
            <a:chOff x="718080" y="2874057"/>
            <a:chExt cx="9841440" cy="2514400"/>
          </a:xfrm>
        </p:grpSpPr>
        <p:sp>
          <p:nvSpPr>
            <p:cNvPr id="4" name="文本框 3">
              <a:extLst>
                <a:ext uri="{FF2B5EF4-FFF2-40B4-BE49-F238E27FC236}">
                  <a16:creationId xmlns:a16="http://schemas.microsoft.com/office/drawing/2014/main" id="{ED819C6C-B27E-2E47-8D35-76F358CADF17}"/>
                </a:ext>
              </a:extLst>
            </p:cNvPr>
            <p:cNvSpPr txBox="1"/>
            <p:nvPr/>
          </p:nvSpPr>
          <p:spPr>
            <a:xfrm>
              <a:off x="2127689" y="4988347"/>
              <a:ext cx="2449710"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Learning from video</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98EF22B0-CFE0-2F50-FAFD-A9F59988679F}"/>
                </a:ext>
              </a:extLst>
            </p:cNvPr>
            <p:cNvSpPr txBox="1"/>
            <p:nvPr/>
          </p:nvSpPr>
          <p:spPr>
            <a:xfrm>
              <a:off x="7438185" y="4988347"/>
              <a:ext cx="2815386"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Embodiment difference</a:t>
              </a:r>
              <a:endParaRPr lang="zh-CN" altLang="en-US" sz="200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9C5B70FD-02AC-EC5C-68E1-DDC948899F15}"/>
                </a:ext>
              </a:extLst>
            </p:cNvPr>
            <p:cNvGrpSpPr/>
            <p:nvPr/>
          </p:nvGrpSpPr>
          <p:grpSpPr>
            <a:xfrm>
              <a:off x="718080" y="2874057"/>
              <a:ext cx="9841440" cy="2073650"/>
              <a:chOff x="776410" y="3103521"/>
              <a:chExt cx="9841440" cy="2073650"/>
            </a:xfrm>
          </p:grpSpPr>
          <p:grpSp>
            <p:nvGrpSpPr>
              <p:cNvPr id="7" name="组合 6">
                <a:extLst>
                  <a:ext uri="{FF2B5EF4-FFF2-40B4-BE49-F238E27FC236}">
                    <a16:creationId xmlns:a16="http://schemas.microsoft.com/office/drawing/2014/main" id="{89FD57F6-082E-D0DA-8A40-8D1838CEFC9B}"/>
                  </a:ext>
                </a:extLst>
              </p:cNvPr>
              <p:cNvGrpSpPr/>
              <p:nvPr/>
            </p:nvGrpSpPr>
            <p:grpSpPr>
              <a:xfrm>
                <a:off x="776410" y="3328550"/>
                <a:ext cx="5478340" cy="1623593"/>
                <a:chOff x="522410" y="3567275"/>
                <a:chExt cx="4744689" cy="1310043"/>
              </a:xfrm>
            </p:grpSpPr>
            <p:pic>
              <p:nvPicPr>
                <p:cNvPr id="9" name="图片 8" descr="图片包含 室内, 桌子, 小, 前&#10;&#10;描述已自动生成">
                  <a:extLst>
                    <a:ext uri="{FF2B5EF4-FFF2-40B4-BE49-F238E27FC236}">
                      <a16:creationId xmlns:a16="http://schemas.microsoft.com/office/drawing/2014/main" id="{E75AF7EB-45B8-F06B-EBE9-433CE7F05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10" y="3572206"/>
                  <a:ext cx="1584151" cy="1305112"/>
                </a:xfrm>
                <a:prstGeom prst="rect">
                  <a:avLst/>
                </a:prstGeom>
              </p:spPr>
            </p:pic>
            <p:pic>
              <p:nvPicPr>
                <p:cNvPr id="10" name="图片 9" descr="桌子上的显微镜&#10;&#10;低可信度描述已自动生成">
                  <a:extLst>
                    <a:ext uri="{FF2B5EF4-FFF2-40B4-BE49-F238E27FC236}">
                      <a16:creationId xmlns:a16="http://schemas.microsoft.com/office/drawing/2014/main" id="{DDA5E06E-FEFA-EDB2-A8A9-FC726D554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947" y="3572206"/>
                  <a:ext cx="1584152" cy="1305111"/>
                </a:xfrm>
                <a:prstGeom prst="rect">
                  <a:avLst/>
                </a:prstGeom>
              </p:spPr>
            </p:pic>
            <p:cxnSp>
              <p:nvCxnSpPr>
                <p:cNvPr id="11" name="直接箭头连接符 10">
                  <a:extLst>
                    <a:ext uri="{FF2B5EF4-FFF2-40B4-BE49-F238E27FC236}">
                      <a16:creationId xmlns:a16="http://schemas.microsoft.com/office/drawing/2014/main" id="{B8C3AA24-6BD7-32B2-B16A-BE22FA204DCD}"/>
                    </a:ext>
                  </a:extLst>
                </p:cNvPr>
                <p:cNvCxnSpPr>
                  <a:cxnSpLocks/>
                  <a:stCxn id="9" idx="3"/>
                  <a:endCxn id="10" idx="1"/>
                </p:cNvCxnSpPr>
                <p:nvPr/>
              </p:nvCxnSpPr>
              <p:spPr>
                <a:xfrm>
                  <a:off x="2106561" y="4224762"/>
                  <a:ext cx="15763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2" name="图片 11" descr="图标&#10;&#10;描述已自动生成">
                  <a:extLst>
                    <a:ext uri="{FF2B5EF4-FFF2-40B4-BE49-F238E27FC236}">
                      <a16:creationId xmlns:a16="http://schemas.microsoft.com/office/drawing/2014/main" id="{98C0D536-405A-12A6-FFBE-DBA2B4450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150" y="3567275"/>
                  <a:ext cx="665207" cy="578934"/>
                </a:xfrm>
                <a:prstGeom prst="rect">
                  <a:avLst/>
                </a:prstGeom>
              </p:spPr>
            </p:pic>
          </p:grpSp>
          <p:pic>
            <p:nvPicPr>
              <p:cNvPr id="8" name="Picture 4" descr="Neural Networking: Robots Learning From Video | Hackaday">
                <a:extLst>
                  <a:ext uri="{FF2B5EF4-FFF2-40B4-BE49-F238E27FC236}">
                    <a16:creationId xmlns:a16="http://schemas.microsoft.com/office/drawing/2014/main" id="{C750A181-7F2A-B222-2C70-AAEE0D584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567" y="3103521"/>
                <a:ext cx="3427283" cy="20736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 name="文本框 12">
            <a:extLst>
              <a:ext uri="{FF2B5EF4-FFF2-40B4-BE49-F238E27FC236}">
                <a16:creationId xmlns:a16="http://schemas.microsoft.com/office/drawing/2014/main" id="{54AE5449-2F9D-46AB-8795-596EDB37F42D}"/>
              </a:ext>
            </a:extLst>
          </p:cNvPr>
          <p:cNvSpPr txBox="1"/>
          <p:nvPr/>
        </p:nvSpPr>
        <p:spPr>
          <a:xfrm>
            <a:off x="10444406" y="6155279"/>
            <a:ext cx="1747594"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Image Source: Internet</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61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dirty="0">
                <a:latin typeface="Arial" panose="020B0604020202020204" pitchFamily="34" charset="0"/>
                <a:cs typeface="Arial" panose="020B0604020202020204" pitchFamily="34" charset="0"/>
                <a:sym typeface="Arial"/>
              </a:rPr>
              <a:t>How should we mimic the expert with its actions unknown?</a:t>
            </a:r>
          </a:p>
          <a:p>
            <a:pPr lvl="1"/>
            <a:r>
              <a:rPr lang="en-US" sz="2000" dirty="0">
                <a:latin typeface="Arial" panose="020B0604020202020204" pitchFamily="34" charset="0"/>
                <a:cs typeface="Arial" panose="020B0604020202020204" pitchFamily="34" charset="0"/>
                <a:sym typeface="Arial"/>
              </a:rPr>
              <a:t>Make state distribution </a:t>
            </a:r>
            <a:r>
              <a:rPr lang="en-US" sz="2000" dirty="0">
                <a:solidFill>
                  <a:srgbClr val="FF0000"/>
                </a:solidFill>
                <a:latin typeface="Arial" panose="020B0604020202020204" pitchFamily="34" charset="0"/>
                <a:cs typeface="Arial" panose="020B0604020202020204" pitchFamily="34" charset="0"/>
                <a:sym typeface="Arial"/>
              </a:rPr>
              <a:t>(occupancy) </a:t>
            </a:r>
            <a:r>
              <a:rPr lang="en-US" sz="2000" dirty="0">
                <a:latin typeface="Arial" panose="020B0604020202020204" pitchFamily="34" charset="0"/>
                <a:cs typeface="Arial" panose="020B0604020202020204" pitchFamily="34" charset="0"/>
                <a:sym typeface="Arial"/>
              </a:rPr>
              <a:t>between the learner’s and the expert’s policy close!</a:t>
            </a:r>
          </a:p>
          <a:p>
            <a:pPr lvl="1"/>
            <a:endParaRPr lang="en-US" sz="2000" dirty="0">
              <a:latin typeface="Arial" panose="020B0604020202020204" pitchFamily="34" charset="0"/>
              <a:cs typeface="Arial" panose="020B0604020202020204" pitchFamily="34" charset="0"/>
              <a:sym typeface="Arial"/>
            </a:endParaRPr>
          </a:p>
          <a:p>
            <a:pPr lvl="1"/>
            <a:endParaRPr lang="en-US" sz="2000" dirty="0">
              <a:latin typeface="Arial" panose="020B0604020202020204" pitchFamily="34" charset="0"/>
              <a:cs typeface="Arial" panose="020B0604020202020204" pitchFamily="34" charset="0"/>
              <a:sym typeface="Arial"/>
            </a:endParaRPr>
          </a:p>
          <a:p>
            <a:pPr lvl="1"/>
            <a:endParaRPr lang="en-US" sz="2000" dirty="0">
              <a:latin typeface="Arial" panose="020B0604020202020204" pitchFamily="34" charset="0"/>
              <a:cs typeface="Arial" panose="020B0604020202020204" pitchFamily="34" charset="0"/>
              <a:sym typeface="Arial"/>
            </a:endParaRPr>
          </a:p>
          <a:p>
            <a:pPr marL="0" indent="0">
              <a:buNone/>
            </a:pPr>
            <a:endParaRPr lang="en-US" altLang="zh-CN" sz="2400" dirty="0">
              <a:latin typeface="Arial" panose="020B0604020202020204" pitchFamily="34" charset="0"/>
              <a:cs typeface="Arial" panose="020B0604020202020204" pitchFamily="34" charset="0"/>
              <a:sym typeface="Arial"/>
            </a:endParaRPr>
          </a:p>
          <a:p>
            <a:pPr marL="0" indent="0">
              <a:buNone/>
            </a:pPr>
            <a:endParaRPr lang="en-US" altLang="zh-CN" sz="2400" dirty="0">
              <a:latin typeface="Arial" panose="020B0604020202020204" pitchFamily="34" charset="0"/>
              <a:cs typeface="Arial" panose="020B0604020202020204" pitchFamily="34" charset="0"/>
              <a:sym typeface="Arial"/>
            </a:endParaRPr>
          </a:p>
          <a:p>
            <a:pPr marL="0" indent="0">
              <a:buNone/>
            </a:pPr>
            <a:endParaRPr lang="en-US" altLang="zh-CN" sz="2400" dirty="0">
              <a:latin typeface="Arial" panose="020B0604020202020204" pitchFamily="34" charset="0"/>
              <a:cs typeface="Arial" panose="020B0604020202020204" pitchFamily="34" charset="0"/>
              <a:sym typeface="Arial"/>
            </a:endParaRPr>
          </a:p>
          <a:p>
            <a:pPr marL="0" indent="0">
              <a:buNone/>
            </a:pPr>
            <a:endParaRPr lang="en-US" altLang="zh-CN" sz="2400" dirty="0">
              <a:latin typeface="Arial" panose="020B0604020202020204" pitchFamily="34" charset="0"/>
              <a:cs typeface="Arial" panose="020B0604020202020204" pitchFamily="34" charset="0"/>
              <a:sym typeface="Arial"/>
            </a:endParaRPr>
          </a:p>
          <a:p>
            <a:endParaRPr lang="en-US" altLang="zh-CN" sz="2400" dirty="0">
              <a:latin typeface="Arial" panose="020B0604020202020204" pitchFamily="34" charset="0"/>
              <a:cs typeface="Arial" panose="020B0604020202020204" pitchFamily="34" charset="0"/>
              <a:sym typeface="Arial"/>
            </a:endParaRPr>
          </a:p>
          <a:p>
            <a:pPr lvl="1"/>
            <a:endParaRPr lang="en-US" sz="2000" dirty="0">
              <a:latin typeface="Arial" panose="020B0604020202020204" pitchFamily="34" charset="0"/>
              <a:cs typeface="Arial" panose="020B0604020202020204" pitchFamily="34" charset="0"/>
              <a:sym typeface="Arial"/>
            </a:endParaRPr>
          </a:p>
          <a:p>
            <a:pPr lvl="1"/>
            <a:endParaRPr lang="en-US" sz="2000" dirty="0">
              <a:latin typeface="Arial" panose="020B0604020202020204" pitchFamily="34" charset="0"/>
              <a:cs typeface="Arial" panose="020B0604020202020204" pitchFamily="34" charset="0"/>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rPr>
              <a:t>State occupancy matching </a:t>
            </a:r>
          </a:p>
        </p:txBody>
      </p:sp>
      <p:grpSp>
        <p:nvGrpSpPr>
          <p:cNvPr id="36" name="组合 35">
            <a:extLst>
              <a:ext uri="{FF2B5EF4-FFF2-40B4-BE49-F238E27FC236}">
                <a16:creationId xmlns:a16="http://schemas.microsoft.com/office/drawing/2014/main" id="{8AE6B097-98AF-65B6-A645-92E783E75E38}"/>
              </a:ext>
            </a:extLst>
          </p:cNvPr>
          <p:cNvGrpSpPr/>
          <p:nvPr/>
        </p:nvGrpSpPr>
        <p:grpSpPr>
          <a:xfrm>
            <a:off x="711562" y="2611274"/>
            <a:ext cx="10768876" cy="3181568"/>
            <a:chOff x="424609" y="2338224"/>
            <a:chExt cx="10768876" cy="3181568"/>
          </a:xfrm>
        </p:grpSpPr>
        <p:sp>
          <p:nvSpPr>
            <p:cNvPr id="6" name="文本框 5">
              <a:extLst>
                <a:ext uri="{FF2B5EF4-FFF2-40B4-BE49-F238E27FC236}">
                  <a16:creationId xmlns:a16="http://schemas.microsoft.com/office/drawing/2014/main" id="{6FFC01E1-B354-075B-4F76-4ACDE2478C36}"/>
                </a:ext>
              </a:extLst>
            </p:cNvPr>
            <p:cNvSpPr txBox="1"/>
            <p:nvPr/>
          </p:nvSpPr>
          <p:spPr>
            <a:xfrm>
              <a:off x="7705030" y="5119682"/>
              <a:ext cx="3488455" cy="400110"/>
            </a:xfrm>
            <a:prstGeom prst="rect">
              <a:avLst/>
            </a:prstGeom>
            <a:noFill/>
          </p:spPr>
          <p:txBody>
            <a:bodyPr wrap="none" rtlCol="0">
              <a:spAutoFit/>
            </a:bodyPr>
            <a:lstStyle/>
            <a:p>
              <a:pPr algn="ctr"/>
              <a:r>
                <a:rPr lang="en-US" altLang="zh-CN" sz="2000" dirty="0">
                  <a:solidFill>
                    <a:schemeClr val="accent4">
                      <a:lumMod val="75000"/>
                    </a:schemeClr>
                  </a:solidFill>
                  <a:latin typeface="Arial" panose="020B0604020202020204" pitchFamily="34" charset="0"/>
                  <a:cs typeface="Arial" panose="020B0604020202020204" pitchFamily="34" charset="0"/>
                </a:rPr>
                <a:t>Expert</a:t>
              </a:r>
              <a:r>
                <a:rPr lang="en-US" altLang="zh-CN" sz="2000" dirty="0">
                  <a:latin typeface="Arial" panose="020B0604020202020204" pitchFamily="34" charset="0"/>
                  <a:cs typeface="Arial" panose="020B0604020202020204" pitchFamily="34" charset="0"/>
                </a:rPr>
                <a:t> states and distribution</a:t>
              </a:r>
              <a:endParaRPr lang="zh-CN" altLang="en-US" sz="2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429166BC-A531-9F52-F28B-54D1FAAC4C0D}"/>
                </a:ext>
              </a:extLst>
            </p:cNvPr>
            <p:cNvSpPr txBox="1"/>
            <p:nvPr/>
          </p:nvSpPr>
          <p:spPr>
            <a:xfrm>
              <a:off x="424609" y="5119682"/>
              <a:ext cx="3701654" cy="400110"/>
            </a:xfrm>
            <a:prstGeom prst="rect">
              <a:avLst/>
            </a:prstGeom>
            <a:noFill/>
          </p:spPr>
          <p:txBody>
            <a:bodyPr wrap="none" rtlCol="0">
              <a:spAutoFit/>
            </a:bodyPr>
            <a:lstStyle/>
            <a:p>
              <a:r>
                <a:rPr lang="en-US" altLang="zh-CN" sz="2000" dirty="0">
                  <a:solidFill>
                    <a:schemeClr val="accent5">
                      <a:lumMod val="75000"/>
                    </a:schemeClr>
                  </a:solidFill>
                  <a:latin typeface="Arial" panose="020B0604020202020204" pitchFamily="34" charset="0"/>
                  <a:cs typeface="Arial" panose="020B0604020202020204" pitchFamily="34" charset="0"/>
                </a:rPr>
                <a:t> Learner </a:t>
              </a:r>
              <a:r>
                <a:rPr lang="en-US" altLang="zh-CN" sz="2000" dirty="0">
                  <a:latin typeface="Arial" panose="020B0604020202020204" pitchFamily="34" charset="0"/>
                  <a:cs typeface="Arial" panose="020B0604020202020204" pitchFamily="34" charset="0"/>
                </a:rPr>
                <a:t>states and distribution</a:t>
              </a:r>
              <a:endParaRPr lang="zh-CN" altLang="en-US" sz="2000" dirty="0">
                <a:latin typeface="Arial" panose="020B0604020202020204" pitchFamily="34" charset="0"/>
                <a:cs typeface="Arial" panose="020B0604020202020204" pitchFamily="34" charset="0"/>
              </a:endParaRPr>
            </a:p>
          </p:txBody>
        </p:sp>
        <p:grpSp>
          <p:nvGrpSpPr>
            <p:cNvPr id="35" name="组合 34">
              <a:extLst>
                <a:ext uri="{FF2B5EF4-FFF2-40B4-BE49-F238E27FC236}">
                  <a16:creationId xmlns:a16="http://schemas.microsoft.com/office/drawing/2014/main" id="{40694066-B0F6-3E8F-EEAC-DFB3C6210363}"/>
                </a:ext>
              </a:extLst>
            </p:cNvPr>
            <p:cNvGrpSpPr/>
            <p:nvPr/>
          </p:nvGrpSpPr>
          <p:grpSpPr>
            <a:xfrm>
              <a:off x="684469" y="2338506"/>
              <a:ext cx="3181934" cy="2757037"/>
              <a:chOff x="684469" y="2338224"/>
              <a:chExt cx="3181934" cy="2757037"/>
            </a:xfrm>
          </p:grpSpPr>
          <p:pic>
            <p:nvPicPr>
              <p:cNvPr id="22" name="图片 21">
                <a:extLst>
                  <a:ext uri="{FF2B5EF4-FFF2-40B4-BE49-F238E27FC236}">
                    <a16:creationId xmlns:a16="http://schemas.microsoft.com/office/drawing/2014/main" id="{13BA88F6-84EF-679E-4CBB-D8D27ACD754B}"/>
                  </a:ext>
                </a:extLst>
              </p:cNvPr>
              <p:cNvPicPr>
                <a:picLocks noChangeAspect="1"/>
              </p:cNvPicPr>
              <p:nvPr/>
            </p:nvPicPr>
            <p:blipFill>
              <a:blip r:embed="rId4"/>
              <a:stretch>
                <a:fillRect/>
              </a:stretch>
            </p:blipFill>
            <p:spPr>
              <a:xfrm>
                <a:off x="684469" y="2338224"/>
                <a:ext cx="3181934" cy="2757037"/>
              </a:xfrm>
              <a:prstGeom prst="rect">
                <a:avLst/>
              </a:prstGeom>
            </p:spPr>
          </p:pic>
          <p:sp>
            <p:nvSpPr>
              <p:cNvPr id="5" name="椭圆 4">
                <a:extLst>
                  <a:ext uri="{FF2B5EF4-FFF2-40B4-BE49-F238E27FC236}">
                    <a16:creationId xmlns:a16="http://schemas.microsoft.com/office/drawing/2014/main" id="{35160743-603F-FFA3-148C-D7CDDE297FC0}"/>
                  </a:ext>
                </a:extLst>
              </p:cNvPr>
              <p:cNvSpPr/>
              <p:nvPr/>
            </p:nvSpPr>
            <p:spPr>
              <a:xfrm>
                <a:off x="2400336" y="3000509"/>
                <a:ext cx="252000" cy="252000"/>
              </a:xfrm>
              <a:prstGeom prst="ellipse">
                <a:avLst/>
              </a:prstGeom>
              <a:ln w="12700">
                <a:solidFill>
                  <a:srgbClr val="002060"/>
                </a:solid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E0FBFDF-A6F3-EDA9-FCA1-F5CFB26D3024}"/>
                  </a:ext>
                </a:extLst>
              </p:cNvPr>
              <p:cNvSpPr/>
              <p:nvPr/>
            </p:nvSpPr>
            <p:spPr>
              <a:xfrm>
                <a:off x="1498636" y="3775610"/>
                <a:ext cx="252000" cy="252000"/>
              </a:xfrm>
              <a:prstGeom prst="ellipse">
                <a:avLst/>
              </a:prstGeom>
              <a:ln w="12700">
                <a:solidFill>
                  <a:srgbClr val="002060"/>
                </a:solid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DA33BE7-CD7E-2DE4-564A-9881DB46DE2B}"/>
                  </a:ext>
                </a:extLst>
              </p:cNvPr>
              <p:cNvSpPr/>
              <p:nvPr/>
            </p:nvSpPr>
            <p:spPr>
              <a:xfrm>
                <a:off x="2870236" y="4169908"/>
                <a:ext cx="252000" cy="252000"/>
              </a:xfrm>
              <a:prstGeom prst="ellipse">
                <a:avLst/>
              </a:prstGeom>
              <a:ln w="12700">
                <a:solidFill>
                  <a:srgbClr val="002060"/>
                </a:solid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grpSp>
          <p:nvGrpSpPr>
            <p:cNvPr id="34" name="组合 33">
              <a:extLst>
                <a:ext uri="{FF2B5EF4-FFF2-40B4-BE49-F238E27FC236}">
                  <a16:creationId xmlns:a16="http://schemas.microsoft.com/office/drawing/2014/main" id="{E5F65EAB-32CD-B275-5BA0-C29AEB39D6D4}"/>
                </a:ext>
              </a:extLst>
            </p:cNvPr>
            <p:cNvGrpSpPr/>
            <p:nvPr/>
          </p:nvGrpSpPr>
          <p:grpSpPr>
            <a:xfrm>
              <a:off x="7914253" y="2338224"/>
              <a:ext cx="3070008" cy="2757600"/>
              <a:chOff x="7914253" y="2338224"/>
              <a:chExt cx="3070008" cy="2757600"/>
            </a:xfrm>
          </p:grpSpPr>
          <p:pic>
            <p:nvPicPr>
              <p:cNvPr id="30" name="图片 29">
                <a:extLst>
                  <a:ext uri="{FF2B5EF4-FFF2-40B4-BE49-F238E27FC236}">
                    <a16:creationId xmlns:a16="http://schemas.microsoft.com/office/drawing/2014/main" id="{6D51CC4D-CE17-1EC9-3C66-371063D3AD35}"/>
                  </a:ext>
                </a:extLst>
              </p:cNvPr>
              <p:cNvPicPr>
                <a:picLocks noChangeAspect="1"/>
              </p:cNvPicPr>
              <p:nvPr/>
            </p:nvPicPr>
            <p:blipFill>
              <a:blip r:embed="rId5"/>
              <a:stretch>
                <a:fillRect/>
              </a:stretch>
            </p:blipFill>
            <p:spPr>
              <a:xfrm>
                <a:off x="7914253" y="2338224"/>
                <a:ext cx="3070008" cy="2757600"/>
              </a:xfrm>
              <a:prstGeom prst="rect">
                <a:avLst/>
              </a:prstGeom>
            </p:spPr>
          </p:pic>
          <p:sp>
            <p:nvSpPr>
              <p:cNvPr id="2" name="星形: 五角 1">
                <a:extLst>
                  <a:ext uri="{FF2B5EF4-FFF2-40B4-BE49-F238E27FC236}">
                    <a16:creationId xmlns:a16="http://schemas.microsoft.com/office/drawing/2014/main" id="{40D94D4F-5BE7-FA21-6523-F012E13BAA77}"/>
                  </a:ext>
                </a:extLst>
              </p:cNvPr>
              <p:cNvSpPr/>
              <p:nvPr/>
            </p:nvSpPr>
            <p:spPr>
              <a:xfrm>
                <a:off x="8233207" y="4521605"/>
                <a:ext cx="270000" cy="27000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1" name="星形: 五角 30">
                <a:extLst>
                  <a:ext uri="{FF2B5EF4-FFF2-40B4-BE49-F238E27FC236}">
                    <a16:creationId xmlns:a16="http://schemas.microsoft.com/office/drawing/2014/main" id="{061C7C4F-8B9E-EA97-151A-E285F153C68E}"/>
                  </a:ext>
                </a:extLst>
              </p:cNvPr>
              <p:cNvSpPr/>
              <p:nvPr/>
            </p:nvSpPr>
            <p:spPr>
              <a:xfrm>
                <a:off x="8671357" y="3376750"/>
                <a:ext cx="270000" cy="27000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2" name="星形: 五角 31">
                <a:extLst>
                  <a:ext uri="{FF2B5EF4-FFF2-40B4-BE49-F238E27FC236}">
                    <a16:creationId xmlns:a16="http://schemas.microsoft.com/office/drawing/2014/main" id="{4C7B33AC-F2DA-BC06-6EC7-EB5C2A545B44}"/>
                  </a:ext>
                </a:extLst>
              </p:cNvPr>
              <p:cNvSpPr/>
              <p:nvPr/>
            </p:nvSpPr>
            <p:spPr>
              <a:xfrm>
                <a:off x="9969008" y="2975701"/>
                <a:ext cx="270000" cy="27000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625BFE42-FD0D-6EA1-245D-4787E868F569}"/>
                </a:ext>
              </a:extLst>
            </p:cNvPr>
            <p:cNvGrpSpPr/>
            <p:nvPr/>
          </p:nvGrpSpPr>
          <p:grpSpPr>
            <a:xfrm>
              <a:off x="2783860" y="3475184"/>
              <a:ext cx="6096000" cy="458281"/>
              <a:chOff x="2783860" y="3237690"/>
              <a:chExt cx="6096000" cy="458281"/>
            </a:xfrm>
          </p:grpSpPr>
          <p:cxnSp>
            <p:nvCxnSpPr>
              <p:cNvPr id="28" name="直接箭头连接符 27">
                <a:extLst>
                  <a:ext uri="{FF2B5EF4-FFF2-40B4-BE49-F238E27FC236}">
                    <a16:creationId xmlns:a16="http://schemas.microsoft.com/office/drawing/2014/main" id="{C4D04443-1C54-732F-BA86-248684483E24}"/>
                  </a:ext>
                </a:extLst>
              </p:cNvPr>
              <p:cNvCxnSpPr>
                <a:cxnSpLocks/>
              </p:cNvCxnSpPr>
              <p:nvPr/>
            </p:nvCxnSpPr>
            <p:spPr>
              <a:xfrm>
                <a:off x="4345960" y="3695971"/>
                <a:ext cx="29718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F3D12809-C6C7-BC1E-E5C9-AFC865D67F1E}"/>
                  </a:ext>
                </a:extLst>
              </p:cNvPr>
              <p:cNvSpPr txBox="1"/>
              <p:nvPr/>
            </p:nvSpPr>
            <p:spPr>
              <a:xfrm>
                <a:off x="2783860" y="3237690"/>
                <a:ext cx="6096000" cy="400110"/>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 align the distributions</a:t>
                </a:r>
                <a:endParaRPr lang="zh-CN" altLang="en-US" sz="2000" dirty="0">
                  <a:latin typeface="Arial" panose="020B0604020202020204" pitchFamily="34" charset="0"/>
                  <a:cs typeface="Arial" panose="020B0604020202020204" pitchFamily="34" charset="0"/>
                </a:endParaRPr>
              </a:p>
            </p:txBody>
          </p:sp>
        </p:grpSp>
      </p:grpSp>
      <p:sp>
        <p:nvSpPr>
          <p:cNvPr id="37" name="文本框 36">
            <a:extLst>
              <a:ext uri="{FF2B5EF4-FFF2-40B4-BE49-F238E27FC236}">
                <a16:creationId xmlns:a16="http://schemas.microsoft.com/office/drawing/2014/main" id="{8C0AF083-F9BC-523D-D888-23B21C9BE218}"/>
              </a:ext>
            </a:extLst>
          </p:cNvPr>
          <p:cNvSpPr txBox="1"/>
          <p:nvPr/>
        </p:nvSpPr>
        <p:spPr>
          <a:xfrm>
            <a:off x="9228310" y="4378409"/>
            <a:ext cx="2023311" cy="707886"/>
          </a:xfrm>
          <a:prstGeom prst="rect">
            <a:avLst/>
          </a:prstGeom>
          <a:noFill/>
        </p:spPr>
        <p:txBody>
          <a:bodyPr wrap="none" rtlCol="0">
            <a:spAutoFit/>
          </a:bodyPr>
          <a:lstStyle/>
          <a:p>
            <a:pPr algn="ctr"/>
            <a:r>
              <a:rPr lang="en-US" altLang="zh-CN" sz="2000" dirty="0">
                <a:latin typeface="Arial" panose="020B0604020202020204" pitchFamily="34" charset="0"/>
                <a:cs typeface="Arial" panose="020B0604020202020204" pitchFamily="34" charset="0"/>
              </a:rPr>
              <a:t>Desirable states</a:t>
            </a:r>
          </a:p>
          <a:p>
            <a:pPr algn="ctr"/>
            <a:r>
              <a:rPr lang="en-US" altLang="zh-CN" sz="2000" dirty="0">
                <a:latin typeface="Arial" panose="020B0604020202020204" pitchFamily="34" charset="0"/>
                <a:cs typeface="Arial" panose="020B0604020202020204" pitchFamily="34" charset="0"/>
              </a:rPr>
              <a:t>of the task</a:t>
            </a:r>
            <a:endParaRPr lang="zh-CN" altLang="en-US" sz="2000" dirty="0">
              <a:latin typeface="Arial" panose="020B0604020202020204" pitchFamily="34" charset="0"/>
              <a:cs typeface="Arial" panose="020B0604020202020204" pitchFamily="34" charset="0"/>
            </a:endParaRPr>
          </a:p>
        </p:txBody>
      </p:sp>
      <p:cxnSp>
        <p:nvCxnSpPr>
          <p:cNvPr id="39" name="直接箭头连接符 38">
            <a:extLst>
              <a:ext uri="{FF2B5EF4-FFF2-40B4-BE49-F238E27FC236}">
                <a16:creationId xmlns:a16="http://schemas.microsoft.com/office/drawing/2014/main" id="{D9ECE70B-AA1B-93F5-0947-88B80B2E93DA}"/>
              </a:ext>
            </a:extLst>
          </p:cNvPr>
          <p:cNvCxnSpPr/>
          <p:nvPr/>
        </p:nvCxnSpPr>
        <p:spPr>
          <a:xfrm flipH="1">
            <a:off x="8870950" y="4732352"/>
            <a:ext cx="357360" cy="1317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7D0F86D-7251-B7A3-E47C-229F56684EC5}"/>
              </a:ext>
            </a:extLst>
          </p:cNvPr>
          <p:cNvCxnSpPr>
            <a:cxnSpLocks/>
            <a:endCxn id="26" idx="3"/>
          </p:cNvCxnSpPr>
          <p:nvPr/>
        </p:nvCxnSpPr>
        <p:spPr>
          <a:xfrm flipH="1" flipV="1">
            <a:off x="9166813" y="3948289"/>
            <a:ext cx="219841" cy="4301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CB5FA0E-55C0-FE6C-04DF-D942375946BE}"/>
              </a:ext>
            </a:extLst>
          </p:cNvPr>
          <p:cNvCxnSpPr>
            <a:cxnSpLocks/>
          </p:cNvCxnSpPr>
          <p:nvPr/>
        </p:nvCxnSpPr>
        <p:spPr>
          <a:xfrm flipV="1">
            <a:off x="10258145" y="3542609"/>
            <a:ext cx="94115" cy="8372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57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sz="2400" dirty="0">
                    <a:latin typeface="Arial" panose="020B0604020202020204" pitchFamily="34" charset="0"/>
                    <a:cs typeface="Arial" panose="020B0604020202020204" pitchFamily="34" charset="0"/>
                    <a:sym typeface="Arial"/>
                  </a:rPr>
                  <a:t>How should we define “close”?</a:t>
                </a:r>
                <a:endParaRPr lang="en-US" dirty="0">
                  <a:latin typeface="Arial" panose="020B0604020202020204" pitchFamily="34" charset="0"/>
                  <a:cs typeface="Arial" panose="020B0604020202020204" pitchFamily="34" charset="0"/>
                  <a:sym typeface="Arial"/>
                </a:endParaRPr>
              </a:p>
              <a:p>
                <a:pPr lvl="1"/>
                <a:r>
                  <a:rPr lang="en-US" altLang="zh-CN" sz="2000" dirty="0">
                    <a:latin typeface="Arial" panose="020B0604020202020204" pitchFamily="34" charset="0"/>
                    <a:cs typeface="Arial" panose="020B0604020202020204" pitchFamily="34" charset="0"/>
                    <a:sym typeface="Arial"/>
                  </a:rPr>
                  <a:t>State B or C – which is closer to A?</a:t>
                </a:r>
                <a:endParaRPr lang="en-US" sz="2000" i="1" dirty="0">
                  <a:latin typeface="Cambria Math" panose="02040503050406030204" pitchFamily="18" charset="0"/>
                  <a:cs typeface="Arial" panose="020B0604020202020204" pitchFamily="34" charset="0"/>
                  <a:sym typeface="Arial"/>
                </a:endParaRPr>
              </a:p>
              <a:p>
                <a:pPr lvl="1"/>
                <a14:m>
                  <m:oMath xmlns:m="http://schemas.openxmlformats.org/officeDocument/2006/math">
                    <m:r>
                      <a:rPr lang="en-US" sz="2000" b="0" i="1" smtClean="0">
                        <a:latin typeface="Cambria Math" panose="02040503050406030204" pitchFamily="18" charset="0"/>
                        <a:cs typeface="Arial" panose="020B0604020202020204" pitchFamily="34" charset="0"/>
                        <a:sym typeface="Arial"/>
                      </a:rPr>
                      <m:t>𝑓</m:t>
                    </m:r>
                  </m:oMath>
                </a14:m>
                <a:r>
                  <a:rPr lang="en-US" sz="2000" dirty="0">
                    <a:latin typeface="Arial" panose="020B0604020202020204" pitchFamily="34" charset="0"/>
                    <a:cs typeface="Arial" panose="020B0604020202020204" pitchFamily="34" charset="0"/>
                    <a:sym typeface="Arial"/>
                  </a:rPr>
                  <a:t>-divergences (e.g. KL) cannot grasp the underlying geometric property between states</a:t>
                </a:r>
              </a:p>
              <a:p>
                <a:pPr lvl="1"/>
                <a:r>
                  <a:rPr lang="en-US" sz="2000" dirty="0">
                    <a:latin typeface="Arial" panose="020B0604020202020204" pitchFamily="34" charset="0"/>
                    <a:cs typeface="Arial" panose="020B0604020202020204" pitchFamily="34" charset="0"/>
                    <a:sym typeface="Arial"/>
                  </a:rPr>
                  <a:t>Wasserstein distance might help </a:t>
                </a:r>
                <a:r>
                  <a:rPr lang="en-US" altLang="zh-CN"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sym typeface="Arial"/>
                  </a:rPr>
                  <a:t> but it depends on the underlying metric</a:t>
                </a:r>
              </a:p>
              <a:p>
                <a:pPr marL="0" indent="0">
                  <a:buNone/>
                </a:pPr>
                <a:endParaRPr lang="en-US" sz="2400" dirty="0">
                  <a:latin typeface="Arial" panose="020B0604020202020204" pitchFamily="34" charset="0"/>
                  <a:cs typeface="Arial" panose="020B0604020202020204" pitchFamily="34" charset="0"/>
                  <a:sym typeface="Arial"/>
                </a:endParaRPr>
              </a:p>
              <a:p>
                <a:pPr marL="0" indent="0">
                  <a:buNone/>
                </a:pPr>
                <a:endParaRPr lang="en-US" sz="2400" dirty="0">
                  <a:latin typeface="Arial" panose="020B0604020202020204" pitchFamily="34" charset="0"/>
                  <a:cs typeface="Arial" panose="020B0604020202020204" pitchFamily="34" charset="0"/>
                  <a:sym typeface="Arial"/>
                </a:endParaRPr>
              </a:p>
              <a:p>
                <a:endParaRPr lang="en-US" sz="2400" dirty="0">
                  <a:latin typeface="Arial" panose="020B0604020202020204" pitchFamily="34" charset="0"/>
                  <a:cs typeface="Arial" panose="020B0604020202020204" pitchFamily="34" charset="0"/>
                  <a:sym typeface="Arial"/>
                </a:endParaRPr>
              </a:p>
              <a:p>
                <a:pPr marL="0" indent="0">
                  <a:buNone/>
                </a:pPr>
                <a:endParaRPr lang="en-US" sz="2400" dirty="0">
                  <a:latin typeface="Arial" panose="020B0604020202020204" pitchFamily="34" charset="0"/>
                  <a:cs typeface="Arial" panose="020B0604020202020204" pitchFamily="34" charset="0"/>
                  <a:sym typeface="Arial"/>
                </a:endParaRPr>
              </a:p>
              <a:p>
                <a:pPr marL="0" indent="0">
                  <a:buNone/>
                </a:pPr>
                <a:endParaRPr lang="en-US" sz="2400" dirty="0">
                  <a:latin typeface="Arial" panose="020B0604020202020204" pitchFamily="34" charset="0"/>
                  <a:cs typeface="Arial" panose="020B0604020202020204" pitchFamily="34" charset="0"/>
                  <a:sym typeface="Arial"/>
                </a:endParaRPr>
              </a:p>
              <a:p>
                <a:pPr marL="0" indent="0">
                  <a:buNone/>
                </a:pPr>
                <a:endParaRPr lang="en-US" sz="1600" dirty="0">
                  <a:latin typeface="Arial" panose="020B0604020202020204" pitchFamily="34" charset="0"/>
                  <a:cs typeface="Arial" panose="020B0604020202020204" pitchFamily="34" charset="0"/>
                  <a:sym typeface="Arial"/>
                </a:endParaRPr>
              </a:p>
              <a:p>
                <a:endParaRPr lang="en-US" sz="700" dirty="0">
                  <a:latin typeface="Arial" panose="020B0604020202020204" pitchFamily="34" charset="0"/>
                  <a:cs typeface="Arial" panose="020B0604020202020204" pitchFamily="34" charset="0"/>
                  <a:sym typeface="Arial"/>
                </a:endParaRPr>
              </a:p>
              <a:p>
                <a:r>
                  <a:rPr lang="en-US" sz="2400" dirty="0">
                    <a:latin typeface="Arial" panose="020B0604020202020204" pitchFamily="34" charset="0"/>
                    <a:cs typeface="Arial" panose="020B0604020202020204" pitchFamily="34" charset="0"/>
                    <a:sym typeface="Arial"/>
                  </a:rPr>
                  <a:t>We want to make the distance metric flexible, then learn a good one!</a:t>
                </a:r>
              </a:p>
            </p:txBody>
          </p:sp>
        </mc:Choice>
        <mc:Fallback xmlns="">
          <p:sp>
            <p:nvSpPr>
              <p:cNvPr id="639" name="Google Shape;639;gfa0f5b21c0_0_160"/>
              <p:cNvSpPr txBox="1">
                <a:spLocks noGrp="1" noRot="1" noChangeAspect="1" noMove="1" noResize="1" noEditPoints="1" noAdjustHandles="1" noChangeArrowheads="1" noChangeShapeType="1" noTextEdit="1"/>
              </p:cNvSpPr>
              <p:nvPr>
                <p:ph type="body" idx="1"/>
              </p:nvPr>
            </p:nvSpPr>
            <p:spPr>
              <a:xfrm>
                <a:off x="376809" y="1334279"/>
                <a:ext cx="11177400" cy="4821000"/>
              </a:xfrm>
              <a:prstGeom prst="rect">
                <a:avLst/>
              </a:prstGeom>
              <a:blipFill>
                <a:blip r:embed="rId3"/>
                <a:stretch>
                  <a:fillRect l="-764" b="-3919"/>
                </a:stretch>
              </a:blipFill>
              <a:ln>
                <a:noFill/>
              </a:ln>
            </p:spPr>
            <p:txBody>
              <a:bodyPr/>
              <a:lstStyle/>
              <a:p>
                <a:r>
                  <a:rPr lang="zh-CN" altLang="en-US">
                    <a:noFill/>
                  </a:rPr>
                  <a:t> </a:t>
                </a:r>
              </a:p>
            </p:txBody>
          </p:sp>
        </mc:Fallback>
      </mc:AlternateContent>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4">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rPr>
              <a:t>Distance metric matters</a:t>
            </a:r>
          </a:p>
        </p:txBody>
      </p:sp>
      <p:sp>
        <p:nvSpPr>
          <p:cNvPr id="13" name="文本框 12">
            <a:extLst>
              <a:ext uri="{FF2B5EF4-FFF2-40B4-BE49-F238E27FC236}">
                <a16:creationId xmlns:a16="http://schemas.microsoft.com/office/drawing/2014/main" id="{54AE5449-2F9D-46AB-8795-596EDB37F42D}"/>
              </a:ext>
            </a:extLst>
          </p:cNvPr>
          <p:cNvSpPr txBox="1"/>
          <p:nvPr/>
        </p:nvSpPr>
        <p:spPr>
          <a:xfrm>
            <a:off x="6904678" y="6160101"/>
            <a:ext cx="5287322" cy="276999"/>
          </a:xfrm>
          <a:prstGeom prst="rect">
            <a:avLst/>
          </a:prstGeom>
          <a:noFill/>
        </p:spPr>
        <p:txBody>
          <a:bodyPr wrap="square" rtlCol="0">
            <a:spAutoFit/>
          </a:bodyPr>
          <a:lstStyle/>
          <a:p>
            <a:r>
              <a:rPr lang="en-US" altLang="zh-CN" sz="1200" dirty="0">
                <a:solidFill>
                  <a:schemeClr val="bg1">
                    <a:lumMod val="75000"/>
                  </a:schemeClr>
                </a:solidFill>
                <a:latin typeface="Arial" panose="020B0604020202020204" pitchFamily="34" charset="0"/>
                <a:cs typeface="Arial" panose="020B0604020202020204" pitchFamily="34" charset="0"/>
              </a:rPr>
              <a:t>[1] Y. Luo et al. Optimal transport for offline imitation learning. In ICLR, 2023.</a:t>
            </a:r>
            <a:endParaRPr lang="zh-CN" altLang="en-US" sz="1200" dirty="0">
              <a:solidFill>
                <a:schemeClr val="bg1">
                  <a:lumMod val="75000"/>
                </a:schemeClr>
              </a:solidFill>
              <a:latin typeface="Arial" panose="020B0604020202020204" pitchFamily="34" charset="0"/>
              <a:cs typeface="Arial" panose="020B0604020202020204" pitchFamily="34" charset="0"/>
            </a:endParaRPr>
          </a:p>
        </p:txBody>
      </p:sp>
      <p:grpSp>
        <p:nvGrpSpPr>
          <p:cNvPr id="55" name="组合 54">
            <a:extLst>
              <a:ext uri="{FF2B5EF4-FFF2-40B4-BE49-F238E27FC236}">
                <a16:creationId xmlns:a16="http://schemas.microsoft.com/office/drawing/2014/main" id="{197C8023-E3C9-4E9B-4192-6DDDA0BFD585}"/>
              </a:ext>
            </a:extLst>
          </p:cNvPr>
          <p:cNvGrpSpPr/>
          <p:nvPr/>
        </p:nvGrpSpPr>
        <p:grpSpPr>
          <a:xfrm>
            <a:off x="557774" y="2882401"/>
            <a:ext cx="4725912" cy="2901578"/>
            <a:chOff x="949437" y="2987092"/>
            <a:chExt cx="4725912" cy="2901578"/>
          </a:xfrm>
        </p:grpSpPr>
        <p:grpSp>
          <p:nvGrpSpPr>
            <p:cNvPr id="51" name="组合 50">
              <a:extLst>
                <a:ext uri="{FF2B5EF4-FFF2-40B4-BE49-F238E27FC236}">
                  <a16:creationId xmlns:a16="http://schemas.microsoft.com/office/drawing/2014/main" id="{65679089-CC56-7A63-C2AC-9FCB28DCF06F}"/>
                </a:ext>
              </a:extLst>
            </p:cNvPr>
            <p:cNvGrpSpPr/>
            <p:nvPr/>
          </p:nvGrpSpPr>
          <p:grpSpPr>
            <a:xfrm>
              <a:off x="949437" y="2987092"/>
              <a:ext cx="3678989" cy="2901578"/>
              <a:chOff x="994119" y="2622143"/>
              <a:chExt cx="3678989" cy="2901578"/>
            </a:xfrm>
          </p:grpSpPr>
          <p:cxnSp>
            <p:nvCxnSpPr>
              <p:cNvPr id="43" name="直接箭头连接符 42">
                <a:extLst>
                  <a:ext uri="{FF2B5EF4-FFF2-40B4-BE49-F238E27FC236}">
                    <a16:creationId xmlns:a16="http://schemas.microsoft.com/office/drawing/2014/main" id="{06C26CFC-14B8-1B44-9216-DDA1B78E5EFC}"/>
                  </a:ext>
                </a:extLst>
              </p:cNvPr>
              <p:cNvCxnSpPr>
                <a:cxnSpLocks/>
                <a:stCxn id="5" idx="1"/>
                <a:endCxn id="50" idx="2"/>
              </p:cNvCxnSpPr>
              <p:nvPr/>
            </p:nvCxnSpPr>
            <p:spPr>
              <a:xfrm flipH="1">
                <a:off x="1939771" y="3331391"/>
                <a:ext cx="1709983" cy="610106"/>
              </a:xfrm>
              <a:prstGeom prst="straightConnector1">
                <a:avLst/>
              </a:prstGeom>
              <a:ln w="381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grpSp>
            <p:nvGrpSpPr>
              <p:cNvPr id="49" name="组合 48">
                <a:extLst>
                  <a:ext uri="{FF2B5EF4-FFF2-40B4-BE49-F238E27FC236}">
                    <a16:creationId xmlns:a16="http://schemas.microsoft.com/office/drawing/2014/main" id="{E9BC0365-BEFD-7A41-3368-F2AB5E7DD314}"/>
                  </a:ext>
                </a:extLst>
              </p:cNvPr>
              <p:cNvGrpSpPr/>
              <p:nvPr/>
            </p:nvGrpSpPr>
            <p:grpSpPr>
              <a:xfrm>
                <a:off x="994119" y="2622143"/>
                <a:ext cx="3678989" cy="2901578"/>
                <a:chOff x="994119" y="2622143"/>
                <a:chExt cx="3678989" cy="2901578"/>
              </a:xfrm>
            </p:grpSpPr>
            <p:grpSp>
              <p:nvGrpSpPr>
                <p:cNvPr id="41" name="组合 40">
                  <a:extLst>
                    <a:ext uri="{FF2B5EF4-FFF2-40B4-BE49-F238E27FC236}">
                      <a16:creationId xmlns:a16="http://schemas.microsoft.com/office/drawing/2014/main" id="{ABC7CEAD-DBE9-D176-F5D3-78491B9F2E32}"/>
                    </a:ext>
                  </a:extLst>
                </p:cNvPr>
                <p:cNvGrpSpPr/>
                <p:nvPr/>
              </p:nvGrpSpPr>
              <p:grpSpPr>
                <a:xfrm>
                  <a:off x="994119" y="2622143"/>
                  <a:ext cx="3678989" cy="2901578"/>
                  <a:chOff x="543269" y="2581838"/>
                  <a:chExt cx="3678989" cy="2901578"/>
                </a:xfrm>
              </p:grpSpPr>
              <p:pic>
                <p:nvPicPr>
                  <p:cNvPr id="6" name="Picture 4" descr="Robot icon by Friconix (fi-xnluxl-robot) line,normal,robot,robotics,head">
                    <a:extLst>
                      <a:ext uri="{FF2B5EF4-FFF2-40B4-BE49-F238E27FC236}">
                        <a16:creationId xmlns:a16="http://schemas.microsoft.com/office/drawing/2014/main" id="{45DD7D72-79FB-26EF-C24B-37EB6F5BD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9065" y="4369272"/>
                    <a:ext cx="812546" cy="8125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ot icon by Friconix (fi-xnluxl-robot) line,normal,robot,robotics,head">
                    <a:extLst>
                      <a:ext uri="{FF2B5EF4-FFF2-40B4-BE49-F238E27FC236}">
                        <a16:creationId xmlns:a16="http://schemas.microsoft.com/office/drawing/2014/main" id="{DFE14C68-75C5-0DD7-C42E-CE6C4E4BAB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98" y="3434499"/>
                    <a:ext cx="812546" cy="8125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bot icon by Friconix (fi-xnluxl-robot) line,normal,robot,robotics,head">
                    <a:extLst>
                      <a:ext uri="{FF2B5EF4-FFF2-40B4-BE49-F238E27FC236}">
                        <a16:creationId xmlns:a16="http://schemas.microsoft.com/office/drawing/2014/main" id="{DE5D2144-58AA-D3CE-8DA6-9A3653706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904" y="2884813"/>
                    <a:ext cx="812546" cy="81254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49138F4-C2F3-410B-F551-A21F091621A8}"/>
                      </a:ext>
                    </a:extLst>
                  </p:cNvPr>
                  <p:cNvSpPr txBox="1"/>
                  <p:nvPr/>
                </p:nvSpPr>
                <p:spPr>
                  <a:xfrm>
                    <a:off x="557156" y="2818739"/>
                    <a:ext cx="1010469" cy="707886"/>
                  </a:xfrm>
                  <a:prstGeom prst="rect">
                    <a:avLst/>
                  </a:prstGeom>
                  <a:noFill/>
                </p:spPr>
                <p:txBody>
                  <a:bodyPr wrap="none" rtlCol="0">
                    <a:spAutoFit/>
                  </a:bodyPr>
                  <a:lstStyle/>
                  <a:p>
                    <a:r>
                      <a:rPr lang="en-US" altLang="zh-CN" sz="2000" dirty="0">
                        <a:solidFill>
                          <a:schemeClr val="accent4">
                            <a:lumMod val="75000"/>
                          </a:schemeClr>
                        </a:solidFill>
                        <a:latin typeface="Arial" panose="020B0604020202020204" pitchFamily="34" charset="0"/>
                        <a:cs typeface="Arial" panose="020B0604020202020204" pitchFamily="34" charset="0"/>
                      </a:rPr>
                      <a:t>Expert </a:t>
                    </a:r>
                  </a:p>
                  <a:p>
                    <a:r>
                      <a:rPr lang="en-US" altLang="zh-CN" sz="2000" dirty="0">
                        <a:solidFill>
                          <a:schemeClr val="accent4">
                            <a:lumMod val="75000"/>
                          </a:schemeClr>
                        </a:solidFill>
                        <a:latin typeface="Arial" panose="020B0604020202020204" pitchFamily="34" charset="0"/>
                        <a:cs typeface="Arial" panose="020B0604020202020204" pitchFamily="34" charset="0"/>
                      </a:rPr>
                      <a:t>State A</a:t>
                    </a:r>
                    <a:endParaRPr lang="zh-CN" altLang="en-US" sz="2000" dirty="0">
                      <a:solidFill>
                        <a:schemeClr val="accent4">
                          <a:lumMod val="7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6B13A347-502C-34D2-8A6B-70084844E86C}"/>
                      </a:ext>
                    </a:extLst>
                  </p:cNvPr>
                  <p:cNvSpPr txBox="1"/>
                  <p:nvPr/>
                </p:nvSpPr>
                <p:spPr>
                  <a:xfrm>
                    <a:off x="1183018" y="5040400"/>
                    <a:ext cx="1024639" cy="400110"/>
                  </a:xfrm>
                  <a:prstGeom prst="rect">
                    <a:avLst/>
                  </a:prstGeom>
                  <a:noFill/>
                  <a:ln>
                    <a:noFill/>
                  </a:ln>
                </p:spPr>
                <p:txBody>
                  <a:bodyPr wrap="none" rtlCol="0">
                    <a:spAutoFit/>
                  </a:bodyPr>
                  <a:lstStyle/>
                  <a:p>
                    <a:r>
                      <a:rPr lang="en-US" altLang="zh-CN" sz="2000" dirty="0">
                        <a:solidFill>
                          <a:srgbClr val="C00000"/>
                        </a:solidFill>
                        <a:latin typeface="Arial" panose="020B0604020202020204" pitchFamily="34" charset="0"/>
                        <a:cs typeface="Arial" panose="020B0604020202020204" pitchFamily="34" charset="0"/>
                      </a:rPr>
                      <a:t>State B</a:t>
                    </a:r>
                    <a:endParaRPr lang="zh-CN" altLang="en-US" sz="2000" dirty="0">
                      <a:solidFill>
                        <a:srgbClr val="C00000"/>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B093D05-5AFE-62CE-CCBD-88158FEFC848}"/>
                      </a:ext>
                    </a:extLst>
                  </p:cNvPr>
                  <p:cNvSpPr txBox="1"/>
                  <p:nvPr/>
                </p:nvSpPr>
                <p:spPr>
                  <a:xfrm>
                    <a:off x="3085643" y="2581838"/>
                    <a:ext cx="1039067" cy="400110"/>
                  </a:xfrm>
                  <a:prstGeom prst="rect">
                    <a:avLst/>
                  </a:prstGeom>
                  <a:noFill/>
                </p:spPr>
                <p:txBody>
                  <a:bodyPr wrap="none" rtlCol="0">
                    <a:spAutoFit/>
                  </a:bodyPr>
                  <a:lstStyle/>
                  <a:p>
                    <a:r>
                      <a:rPr lang="en-US" altLang="zh-CN" sz="2000" dirty="0">
                        <a:solidFill>
                          <a:schemeClr val="accent6">
                            <a:lumMod val="75000"/>
                          </a:schemeClr>
                        </a:solidFill>
                        <a:latin typeface="Arial" panose="020B0604020202020204" pitchFamily="34" charset="0"/>
                        <a:cs typeface="Arial" panose="020B0604020202020204" pitchFamily="34" charset="0"/>
                      </a:rPr>
                      <a:t>State C</a:t>
                    </a:r>
                    <a:endParaRPr lang="zh-CN" altLang="en-US" sz="2000" dirty="0">
                      <a:solidFill>
                        <a:schemeClr val="accent6">
                          <a:lumMod val="75000"/>
                        </a:schemeClr>
                      </a:solidFill>
                      <a:latin typeface="Arial" panose="020B0604020202020204" pitchFamily="34" charset="0"/>
                      <a:cs typeface="Arial" panose="020B0604020202020204" pitchFamily="34" charset="0"/>
                    </a:endParaRPr>
                  </a:p>
                </p:txBody>
              </p:sp>
              <p:grpSp>
                <p:nvGrpSpPr>
                  <p:cNvPr id="24" name="组合 23">
                    <a:extLst>
                      <a:ext uri="{FF2B5EF4-FFF2-40B4-BE49-F238E27FC236}">
                        <a16:creationId xmlns:a16="http://schemas.microsoft.com/office/drawing/2014/main" id="{DEB008FD-C1EC-FAEE-70E5-1DA97A86A522}"/>
                      </a:ext>
                    </a:extLst>
                  </p:cNvPr>
                  <p:cNvGrpSpPr/>
                  <p:nvPr/>
                </p:nvGrpSpPr>
                <p:grpSpPr>
                  <a:xfrm rot="1290261">
                    <a:off x="543269" y="3446995"/>
                    <a:ext cx="1283954" cy="2036421"/>
                    <a:chOff x="1237450" y="3042038"/>
                    <a:chExt cx="1283954" cy="2036421"/>
                  </a:xfrm>
                </p:grpSpPr>
                <p:sp>
                  <p:nvSpPr>
                    <p:cNvPr id="10" name="矩形 9">
                      <a:extLst>
                        <a:ext uri="{FF2B5EF4-FFF2-40B4-BE49-F238E27FC236}">
                          <a16:creationId xmlns:a16="http://schemas.microsoft.com/office/drawing/2014/main" id="{AA6D92AD-4DD5-4245-EAD2-B2D70CD4880B}"/>
                        </a:ext>
                      </a:extLst>
                    </p:cNvPr>
                    <p:cNvSpPr/>
                    <p:nvPr/>
                  </p:nvSpPr>
                  <p:spPr>
                    <a:xfrm rot="2345200">
                      <a:off x="1707849" y="3042038"/>
                      <a:ext cx="343156" cy="2036421"/>
                    </a:xfrm>
                    <a:prstGeom prst="rect">
                      <a:avLst/>
                    </a:prstGeom>
                    <a:solidFill>
                      <a:schemeClr val="bg1"/>
                    </a:solidFill>
                    <a:ln w="381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01E8050F-CF11-7DC8-9DD9-7A7FFE8EF6C0}"/>
                        </a:ext>
                      </a:extLst>
                    </p:cNvPr>
                    <p:cNvCxnSpPr>
                      <a:stCxn id="10" idx="2"/>
                      <a:endCxn id="10" idx="0"/>
                    </p:cNvCxnSpPr>
                    <p:nvPr/>
                  </p:nvCxnSpPr>
                  <p:spPr>
                    <a:xfrm flipV="1">
                      <a:off x="1237450" y="3269920"/>
                      <a:ext cx="1283954" cy="158065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492F510-16A6-D6BC-E13F-2832B4F4A343}"/>
                        </a:ext>
                      </a:extLst>
                    </p:cNvPr>
                    <p:cNvCxnSpPr/>
                    <p:nvPr/>
                  </p:nvCxnSpPr>
                  <p:spPr>
                    <a:xfrm>
                      <a:off x="1321328" y="4499437"/>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FAD02B-0A6B-6663-547F-C3FE0A856DE9}"/>
                        </a:ext>
                      </a:extLst>
                    </p:cNvPr>
                    <p:cNvCxnSpPr/>
                    <p:nvPr/>
                  </p:nvCxnSpPr>
                  <p:spPr>
                    <a:xfrm>
                      <a:off x="1603015" y="414252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F8C7987-EC1F-5D53-502D-FE4F182171DA}"/>
                        </a:ext>
                      </a:extLst>
                    </p:cNvPr>
                    <p:cNvCxnSpPr/>
                    <p:nvPr/>
                  </p:nvCxnSpPr>
                  <p:spPr>
                    <a:xfrm>
                      <a:off x="1859767" y="383809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0BDC84B-4E7C-0D9A-48D5-3AFA77AFEF7A}"/>
                        </a:ext>
                      </a:extLst>
                    </p:cNvPr>
                    <p:cNvCxnSpPr/>
                    <p:nvPr/>
                  </p:nvCxnSpPr>
                  <p:spPr>
                    <a:xfrm>
                      <a:off x="2108779" y="352817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9C8A41-4837-43DF-5BFE-09D41C4324A0}"/>
                        </a:ext>
                      </a:extLst>
                    </p:cNvPr>
                    <p:cNvCxnSpPr/>
                    <p:nvPr/>
                  </p:nvCxnSpPr>
                  <p:spPr>
                    <a:xfrm>
                      <a:off x="2114681" y="3783453"/>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38E70F7-4EDC-995F-D6E0-1A495199B95A}"/>
                        </a:ext>
                      </a:extLst>
                    </p:cNvPr>
                    <p:cNvCxnSpPr/>
                    <p:nvPr/>
                  </p:nvCxnSpPr>
                  <p:spPr>
                    <a:xfrm>
                      <a:off x="2347421" y="3494210"/>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F1B8376-6ECD-7752-C454-0C2DD27FB62B}"/>
                        </a:ext>
                      </a:extLst>
                    </p:cNvPr>
                    <p:cNvCxnSpPr/>
                    <p:nvPr/>
                  </p:nvCxnSpPr>
                  <p:spPr>
                    <a:xfrm>
                      <a:off x="1879427" y="408109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190D6AB-40E6-B5D1-3B35-E27270A11696}"/>
                        </a:ext>
                      </a:extLst>
                    </p:cNvPr>
                    <p:cNvCxnSpPr/>
                    <p:nvPr/>
                  </p:nvCxnSpPr>
                  <p:spPr>
                    <a:xfrm>
                      <a:off x="1630663" y="4380678"/>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B24F92E-48FF-EB87-2772-7B7FC801A694}"/>
                        </a:ext>
                      </a:extLst>
                    </p:cNvPr>
                    <p:cNvCxnSpPr/>
                    <p:nvPr/>
                  </p:nvCxnSpPr>
                  <p:spPr>
                    <a:xfrm>
                      <a:off x="1382190" y="468520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B441A5C3-5C40-B60B-9743-3C994A695C09}"/>
                      </a:ext>
                    </a:extLst>
                  </p:cNvPr>
                  <p:cNvGrpSpPr/>
                  <p:nvPr/>
                </p:nvGrpSpPr>
                <p:grpSpPr>
                  <a:xfrm rot="3030282">
                    <a:off x="2562071" y="2912772"/>
                    <a:ext cx="1283954" cy="2036421"/>
                    <a:chOff x="1237450" y="3042038"/>
                    <a:chExt cx="1283954" cy="2036421"/>
                  </a:xfrm>
                </p:grpSpPr>
                <p:sp>
                  <p:nvSpPr>
                    <p:cNvPr id="26" name="矩形 25">
                      <a:extLst>
                        <a:ext uri="{FF2B5EF4-FFF2-40B4-BE49-F238E27FC236}">
                          <a16:creationId xmlns:a16="http://schemas.microsoft.com/office/drawing/2014/main" id="{4B6272D3-0483-AA1D-F927-E4DCC4EB315B}"/>
                        </a:ext>
                      </a:extLst>
                    </p:cNvPr>
                    <p:cNvSpPr/>
                    <p:nvPr/>
                  </p:nvSpPr>
                  <p:spPr>
                    <a:xfrm rot="2345200">
                      <a:off x="1707849" y="3042038"/>
                      <a:ext cx="343156" cy="2036421"/>
                    </a:xfrm>
                    <a:prstGeom prst="rect">
                      <a:avLst/>
                    </a:prstGeom>
                    <a:solidFill>
                      <a:schemeClr val="bg1"/>
                    </a:solidFill>
                    <a:ln w="381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846A965F-7E32-6736-1D57-28FDBA178B18}"/>
                        </a:ext>
                      </a:extLst>
                    </p:cNvPr>
                    <p:cNvCxnSpPr>
                      <a:stCxn id="26" idx="2"/>
                      <a:endCxn id="26" idx="0"/>
                    </p:cNvCxnSpPr>
                    <p:nvPr/>
                  </p:nvCxnSpPr>
                  <p:spPr>
                    <a:xfrm flipV="1">
                      <a:off x="1237450" y="3269920"/>
                      <a:ext cx="1283954" cy="1580657"/>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F0071EE-9629-98C6-15D6-814E38DC6A03}"/>
                        </a:ext>
                      </a:extLst>
                    </p:cNvPr>
                    <p:cNvCxnSpPr/>
                    <p:nvPr/>
                  </p:nvCxnSpPr>
                  <p:spPr>
                    <a:xfrm>
                      <a:off x="1321328" y="4499437"/>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4462719-F862-38AA-BCE7-A14A77921053}"/>
                        </a:ext>
                      </a:extLst>
                    </p:cNvPr>
                    <p:cNvCxnSpPr/>
                    <p:nvPr/>
                  </p:nvCxnSpPr>
                  <p:spPr>
                    <a:xfrm>
                      <a:off x="1603015" y="414252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47B818C-580B-F7D1-6BEE-E4D1DE09E3EA}"/>
                        </a:ext>
                      </a:extLst>
                    </p:cNvPr>
                    <p:cNvCxnSpPr/>
                    <p:nvPr/>
                  </p:nvCxnSpPr>
                  <p:spPr>
                    <a:xfrm>
                      <a:off x="1859767" y="383809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17A381D-CD1E-EA6F-3D42-A342058149C8}"/>
                        </a:ext>
                      </a:extLst>
                    </p:cNvPr>
                    <p:cNvCxnSpPr/>
                    <p:nvPr/>
                  </p:nvCxnSpPr>
                  <p:spPr>
                    <a:xfrm>
                      <a:off x="2108779" y="352817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31D555-95D6-7961-3306-F3DEEAA04F93}"/>
                        </a:ext>
                      </a:extLst>
                    </p:cNvPr>
                    <p:cNvCxnSpPr/>
                    <p:nvPr/>
                  </p:nvCxnSpPr>
                  <p:spPr>
                    <a:xfrm>
                      <a:off x="2114681" y="3783453"/>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938240E-F26D-A8ED-7788-E5913CD126D8}"/>
                        </a:ext>
                      </a:extLst>
                    </p:cNvPr>
                    <p:cNvCxnSpPr/>
                    <p:nvPr/>
                  </p:nvCxnSpPr>
                  <p:spPr>
                    <a:xfrm>
                      <a:off x="2347421" y="3494210"/>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BBC1226-24BB-4B32-C935-4B1E9CD4AC8B}"/>
                        </a:ext>
                      </a:extLst>
                    </p:cNvPr>
                    <p:cNvCxnSpPr/>
                    <p:nvPr/>
                  </p:nvCxnSpPr>
                  <p:spPr>
                    <a:xfrm>
                      <a:off x="1879427" y="408109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9C8C5EE-69D6-A4DF-2BAA-AA656FD0F03F}"/>
                        </a:ext>
                      </a:extLst>
                    </p:cNvPr>
                    <p:cNvCxnSpPr/>
                    <p:nvPr/>
                  </p:nvCxnSpPr>
                  <p:spPr>
                    <a:xfrm>
                      <a:off x="1630663" y="4380678"/>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D359C76-1397-55E9-71AA-A29735441B92}"/>
                        </a:ext>
                      </a:extLst>
                    </p:cNvPr>
                    <p:cNvCxnSpPr/>
                    <p:nvPr/>
                  </p:nvCxnSpPr>
                  <p:spPr>
                    <a:xfrm>
                      <a:off x="1382190" y="468520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8" name="文本框 47">
                  <a:extLst>
                    <a:ext uri="{FF2B5EF4-FFF2-40B4-BE49-F238E27FC236}">
                      <a16:creationId xmlns:a16="http://schemas.microsoft.com/office/drawing/2014/main" id="{50A71362-BD4F-02FE-4E5B-F9C9A7B3C7EF}"/>
                    </a:ext>
                  </a:extLst>
                </p:cNvPr>
                <p:cNvSpPr txBox="1"/>
                <p:nvPr/>
              </p:nvSpPr>
              <p:spPr>
                <a:xfrm>
                  <a:off x="1191386" y="4001686"/>
                  <a:ext cx="267312" cy="523220"/>
                </a:xfrm>
                <a:prstGeom prst="rect">
                  <a:avLst/>
                </a:prstGeom>
                <a:noFill/>
              </p:spPr>
              <p:txBody>
                <a:bodyPr wrap="square" rtlCol="0">
                  <a:spAutoFit/>
                </a:bodyPr>
                <a:lstStyle/>
                <a:p>
                  <a:r>
                    <a:rPr lang="en-US" altLang="zh-CN" sz="2800" b="1" dirty="0">
                      <a:solidFill>
                        <a:srgbClr val="C00000"/>
                      </a:solidFill>
                    </a:rPr>
                    <a:t>×</a:t>
                  </a:r>
                  <a:endParaRPr lang="zh-CN" altLang="en-US" sz="2800" b="1" dirty="0">
                    <a:solidFill>
                      <a:srgbClr val="C00000"/>
                    </a:solidFill>
                  </a:endParaRPr>
                </a:p>
              </p:txBody>
            </p:sp>
          </p:grpSp>
          <p:sp>
            <p:nvSpPr>
              <p:cNvPr id="50" name="文本框 49">
                <a:extLst>
                  <a:ext uri="{FF2B5EF4-FFF2-40B4-BE49-F238E27FC236}">
                    <a16:creationId xmlns:a16="http://schemas.microsoft.com/office/drawing/2014/main" id="{F3EC124B-E514-F999-673D-93AC1D983C9F}"/>
                  </a:ext>
                </a:extLst>
              </p:cNvPr>
              <p:cNvSpPr txBox="1"/>
              <p:nvPr/>
            </p:nvSpPr>
            <p:spPr>
              <a:xfrm>
                <a:off x="1719198" y="3541387"/>
                <a:ext cx="441146" cy="400110"/>
              </a:xfrm>
              <a:prstGeom prst="rect">
                <a:avLst/>
              </a:prstGeom>
              <a:noFill/>
            </p:spPr>
            <p:txBody>
              <a:bodyPr wrap="none" rtlCol="0">
                <a:spAutoFit/>
              </a:bodyPr>
              <a:lstStyle/>
              <a:p>
                <a:r>
                  <a:rPr lang="zh-CN" altLang="en-US" sz="2000" b="1" dirty="0">
                    <a:solidFill>
                      <a:schemeClr val="accent6">
                        <a:lumMod val="75000"/>
                      </a:schemeClr>
                    </a:solidFill>
                  </a:rPr>
                  <a:t>√</a:t>
                </a:r>
              </a:p>
            </p:txBody>
          </p:sp>
          <p:cxnSp>
            <p:nvCxnSpPr>
              <p:cNvPr id="44" name="直接箭头连接符 43">
                <a:extLst>
                  <a:ext uri="{FF2B5EF4-FFF2-40B4-BE49-F238E27FC236}">
                    <a16:creationId xmlns:a16="http://schemas.microsoft.com/office/drawing/2014/main" id="{592C4E00-2AB9-625D-59F9-04A5372BB4E7}"/>
                  </a:ext>
                </a:extLst>
              </p:cNvPr>
              <p:cNvCxnSpPr>
                <a:cxnSpLocks/>
              </p:cNvCxnSpPr>
              <p:nvPr/>
            </p:nvCxnSpPr>
            <p:spPr>
              <a:xfrm flipH="1" flipV="1">
                <a:off x="1665370" y="4201819"/>
                <a:ext cx="279627" cy="439418"/>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pic>
          <p:nvPicPr>
            <p:cNvPr id="38" name="Picture 4" descr="Robot icon by Friconix (fi-xnluxl-robot) line,normal,robot,robotics,head">
              <a:extLst>
                <a:ext uri="{FF2B5EF4-FFF2-40B4-BE49-F238E27FC236}">
                  <a16:creationId xmlns:a16="http://schemas.microsoft.com/office/drawing/2014/main" id="{8981264E-D5D5-5885-BC7E-A7000237B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593" y="4115982"/>
              <a:ext cx="812546" cy="81254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接箭头连接符 39">
              <a:extLst>
                <a:ext uri="{FF2B5EF4-FFF2-40B4-BE49-F238E27FC236}">
                  <a16:creationId xmlns:a16="http://schemas.microsoft.com/office/drawing/2014/main" id="{D5C5C12D-7A09-EFE7-55E9-63D7EE4E2FD1}"/>
                </a:ext>
              </a:extLst>
            </p:cNvPr>
            <p:cNvCxnSpPr>
              <a:cxnSpLocks/>
              <a:endCxn id="5" idx="3"/>
            </p:cNvCxnSpPr>
            <p:nvPr/>
          </p:nvCxnSpPr>
          <p:spPr>
            <a:xfrm flipH="1" flipV="1">
              <a:off x="4417618" y="3696340"/>
              <a:ext cx="530898" cy="57245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E789A1F0-18A9-67DA-1EB2-5AD32224B73F}"/>
                </a:ext>
              </a:extLst>
            </p:cNvPr>
            <p:cNvCxnSpPr>
              <a:cxnSpLocks/>
              <a:endCxn id="6" idx="3"/>
            </p:cNvCxnSpPr>
            <p:nvPr/>
          </p:nvCxnSpPr>
          <p:spPr>
            <a:xfrm flipH="1">
              <a:off x="2507779" y="4654935"/>
              <a:ext cx="2257915" cy="5258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70D77CA0-A97C-00E8-4DFD-97DC4E06346C}"/>
                </a:ext>
              </a:extLst>
            </p:cNvPr>
            <p:cNvSpPr txBox="1"/>
            <p:nvPr/>
          </p:nvSpPr>
          <p:spPr>
            <a:xfrm>
              <a:off x="4636282" y="4780302"/>
              <a:ext cx="1039067" cy="400110"/>
            </a:xfrm>
            <a:prstGeom prst="rect">
              <a:avLst/>
            </a:prstGeom>
            <a:noFill/>
            <a:ln>
              <a:noFill/>
            </a:ln>
          </p:spPr>
          <p:txBody>
            <a:bodyPr wrap="none" rtlCol="0">
              <a:spAutoFit/>
            </a:bodyPr>
            <a:lstStyle/>
            <a:p>
              <a:r>
                <a:rPr lang="en-US" altLang="zh-CN" sz="2000" dirty="0">
                  <a:latin typeface="Arial" panose="020B0604020202020204" pitchFamily="34" charset="0"/>
                  <a:cs typeface="Arial" panose="020B0604020202020204" pitchFamily="34" charset="0"/>
                </a:rPr>
                <a:t>State D</a:t>
              </a:r>
              <a:endParaRPr lang="zh-CN" altLang="en-US" sz="2000" dirty="0">
                <a:latin typeface="Arial" panose="020B0604020202020204" pitchFamily="34" charset="0"/>
                <a:cs typeface="Arial" panose="020B0604020202020204" pitchFamily="34" charset="0"/>
              </a:endParaRPr>
            </a:p>
          </p:txBody>
        </p:sp>
      </p:grpSp>
      <p:grpSp>
        <p:nvGrpSpPr>
          <p:cNvPr id="4" name="组合 3">
            <a:extLst>
              <a:ext uri="{FF2B5EF4-FFF2-40B4-BE49-F238E27FC236}">
                <a16:creationId xmlns:a16="http://schemas.microsoft.com/office/drawing/2014/main" id="{1BA90F26-9517-D371-E297-F9EBD22549FD}"/>
              </a:ext>
            </a:extLst>
          </p:cNvPr>
          <p:cNvGrpSpPr/>
          <p:nvPr/>
        </p:nvGrpSpPr>
        <p:grpSpPr>
          <a:xfrm>
            <a:off x="6197078" y="2893904"/>
            <a:ext cx="5325819" cy="2878572"/>
            <a:chOff x="6197078" y="2927716"/>
            <a:chExt cx="5325819" cy="2878572"/>
          </a:xfrm>
        </p:grpSpPr>
        <p:pic>
          <p:nvPicPr>
            <p:cNvPr id="3" name="图片 2">
              <a:extLst>
                <a:ext uri="{FF2B5EF4-FFF2-40B4-BE49-F238E27FC236}">
                  <a16:creationId xmlns:a16="http://schemas.microsoft.com/office/drawing/2014/main" id="{72E40E13-6E34-9D43-562A-E8FD5F82D19C}"/>
                </a:ext>
              </a:extLst>
            </p:cNvPr>
            <p:cNvPicPr>
              <a:picLocks noChangeAspect="1"/>
            </p:cNvPicPr>
            <p:nvPr/>
          </p:nvPicPr>
          <p:blipFill>
            <a:blip r:embed="rId6"/>
            <a:stretch>
              <a:fillRect/>
            </a:stretch>
          </p:blipFill>
          <p:spPr>
            <a:xfrm>
              <a:off x="6197078" y="3260202"/>
              <a:ext cx="5325819" cy="2546086"/>
            </a:xfrm>
            <a:prstGeom prst="rect">
              <a:avLst/>
            </a:prstGeom>
          </p:spPr>
        </p:pic>
        <p:sp>
          <p:nvSpPr>
            <p:cNvPr id="2" name="文本框 1">
              <a:extLst>
                <a:ext uri="{FF2B5EF4-FFF2-40B4-BE49-F238E27FC236}">
                  <a16:creationId xmlns:a16="http://schemas.microsoft.com/office/drawing/2014/main" id="{FD5A1E70-E478-BC84-5048-962DEC804677}"/>
                </a:ext>
              </a:extLst>
            </p:cNvPr>
            <p:cNvSpPr txBox="1"/>
            <p:nvPr/>
          </p:nvSpPr>
          <p:spPr>
            <a:xfrm>
              <a:off x="7051095" y="2927716"/>
              <a:ext cx="3662669"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OTR [1] with different distance metrics</a:t>
              </a:r>
              <a:endParaRPr lang="zh-CN" altLang="en-US" sz="16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6856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solidFill>
                      <a:srgbClr val="FF0000"/>
                    </a:solidFill>
                    <a:latin typeface="Arial" panose="020B0604020202020204" pitchFamily="34" charset="0"/>
                    <a:cs typeface="Arial" panose="020B0604020202020204" pitchFamily="34" charset="0"/>
                  </a:rPr>
                  <a:t>Primal Wasserstein distance </a:t>
                </a:r>
                <a:r>
                  <a:rPr lang="en-US" altLang="zh-CN" sz="2400" dirty="0">
                    <a:latin typeface="Arial" panose="020B0604020202020204" pitchFamily="34" charset="0"/>
                    <a:cs typeface="Arial" panose="020B0604020202020204" pitchFamily="34" charset="0"/>
                  </a:rPr>
                  <a:t>allows using customized distance metric </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𝑐</m:t>
                    </m:r>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𝑠</m:t>
                        </m:r>
                      </m:e>
                      <m:sub>
                        <m:r>
                          <a:rPr lang="en-US" altLang="zh-CN" sz="2400" b="0" i="1" smtClean="0">
                            <a:latin typeface="Cambria Math" panose="02040503050406030204" pitchFamily="18" charset="0"/>
                            <a:cs typeface="Arial" panose="020B0604020202020204" pitchFamily="34" charset="0"/>
                          </a:rPr>
                          <m:t>1</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𝑠</m:t>
                        </m:r>
                      </m:e>
                      <m:sub>
                        <m:r>
                          <a:rPr lang="en-US" altLang="zh-CN" sz="2400" b="0" i="1" smtClean="0">
                            <a:latin typeface="Cambria Math" panose="02040503050406030204" pitchFamily="18" charset="0"/>
                            <a:cs typeface="Arial" panose="020B0604020202020204" pitchFamily="34" charset="0"/>
                          </a:rPr>
                          <m:t>2</m:t>
                        </m:r>
                      </m:sub>
                    </m:sSub>
                    <m:r>
                      <a:rPr lang="en-US" altLang="zh-CN" sz="2400" b="0" i="1" smtClean="0">
                        <a:latin typeface="Cambria Math" panose="02040503050406030204" pitchFamily="18" charset="0"/>
                        <a:cs typeface="Arial" panose="020B0604020202020204" pitchFamily="34" charset="0"/>
                      </a:rPr>
                      <m:t>)</m:t>
                    </m:r>
                  </m:oMath>
                </a14:m>
                <a:endParaRPr lang="en-US" altLang="zh-CN" sz="24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With pessimistic </a:t>
                </a:r>
                <a:r>
                  <a:rPr lang="en-US" altLang="zh-CN" sz="2000" dirty="0" err="1">
                    <a:latin typeface="Arial" panose="020B0604020202020204" pitchFamily="34" charset="0"/>
                    <a:cs typeface="Arial" panose="020B0604020202020204" pitchFamily="34" charset="0"/>
                  </a:rPr>
                  <a:t>regularizers</a:t>
                </a:r>
                <a:r>
                  <a:rPr lang="en-US" altLang="zh-CN" sz="2000" dirty="0">
                    <a:latin typeface="Arial" panose="020B0604020202020204" pitchFamily="34" charset="0"/>
                    <a:cs typeface="Arial" panose="020B0604020202020204" pitchFamily="34" charset="0"/>
                  </a:rPr>
                  <a:t>, becomes a single-level unconstrained optimization</a:t>
                </a:r>
              </a:p>
              <a:p>
                <a:pPr lvl="1"/>
                <a:r>
                  <a:rPr lang="en-US" altLang="zh-CN" sz="2000" dirty="0">
                    <a:latin typeface="Arial" panose="020B0604020202020204" pitchFamily="34" charset="0"/>
                    <a:cs typeface="Arial" panose="020B0604020202020204" pitchFamily="34" charset="0"/>
                  </a:rPr>
                  <a:t>SMODICE [1] is a special case of our method with certain metric and hyperparameters</a:t>
                </a:r>
              </a:p>
              <a:p>
                <a:r>
                  <a:rPr lang="en-US" altLang="zh-CN" sz="2400" dirty="0">
                    <a:solidFill>
                      <a:srgbClr val="FF0000"/>
                    </a:solidFill>
                    <a:latin typeface="Arial" panose="020B0604020202020204" pitchFamily="34" charset="0"/>
                    <a:cs typeface="Arial" panose="020B0604020202020204" pitchFamily="34" charset="0"/>
                  </a:rPr>
                  <a:t>Contrastive distance metric </a:t>
                </a:r>
                <a:r>
                  <a:rPr lang="en-US" altLang="zh-CN" sz="2400" dirty="0">
                    <a:latin typeface="Arial" panose="020B0604020202020204" pitchFamily="34" charset="0"/>
                    <a:cs typeface="Arial" panose="020B0604020202020204" pitchFamily="34" charset="0"/>
                  </a:rPr>
                  <a:t>captures “reachability” in the dataset</a:t>
                </a:r>
              </a:p>
              <a:p>
                <a:r>
                  <a:rPr lang="en-US" altLang="zh-CN" sz="2400" dirty="0">
                    <a:solidFill>
                      <a:srgbClr val="FF0000"/>
                    </a:solidFill>
                    <a:latin typeface="Arial" panose="020B0604020202020204" pitchFamily="34" charset="0"/>
                    <a:cs typeface="Arial" panose="020B0604020202020204" pitchFamily="34" charset="0"/>
                  </a:rPr>
                  <a:t>Weighted behavior cloning </a:t>
                </a:r>
                <a:r>
                  <a:rPr lang="en-US" altLang="zh-CN" sz="2400" dirty="0">
                    <a:latin typeface="Arial" panose="020B0604020202020204" pitchFamily="34" charset="0"/>
                    <a:cs typeface="Arial" panose="020B0604020202020204" pitchFamily="34" charset="0"/>
                  </a:rPr>
                  <a:t>retrieves the learner’s policy</a:t>
                </a:r>
                <a:endParaRPr lang="en-US" altLang="zh-CN" sz="2400" dirty="0">
                  <a:solidFill>
                    <a:srgbClr val="FF0000"/>
                  </a:solidFill>
                  <a:latin typeface="Arial" panose="020B0604020202020204" pitchFamily="34" charset="0"/>
                  <a:cs typeface="Arial" panose="020B0604020202020204" pitchFamily="34" charset="0"/>
                </a:endParaRPr>
              </a:p>
              <a:p>
                <a:pPr marL="0" indent="0">
                  <a:buNone/>
                </a:pPr>
                <a:endParaRPr lang="en-US" altLang="zh-CN" sz="2000" dirty="0">
                  <a:latin typeface="Arial" panose="020B0604020202020204" pitchFamily="34" charset="0"/>
                  <a:cs typeface="Arial" panose="020B0604020202020204" pitchFamily="34" charset="0"/>
                </a:endParaRPr>
              </a:p>
              <a:p>
                <a:pPr lvl="1"/>
                <a:endParaRPr lang="en-US" altLang="zh-CN" sz="20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r>
                  <a:rPr lang="en-US" sz="2600" b="1" dirty="0">
                    <a:solidFill>
                      <a:srgbClr val="E84B36"/>
                    </a:solidFill>
                    <a:latin typeface="Arial"/>
                    <a:ea typeface="Arial"/>
                    <a:cs typeface="Arial"/>
                    <a:sym typeface="Arial"/>
                  </a:rPr>
                  <a:t> </a:t>
                </a: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mc:Choice>
        <mc:Fallback xmlns="">
          <p:sp>
            <p:nvSpPr>
              <p:cNvPr id="639" name="Google Shape;639;gfa0f5b21c0_0_160"/>
              <p:cNvSpPr txBox="1">
                <a:spLocks noGrp="1" noRot="1" noChangeAspect="1" noMove="1" noResize="1" noEditPoints="1" noAdjustHandles="1" noChangeArrowheads="1" noChangeShapeType="1" noTextEdit="1"/>
              </p:cNvSpPr>
              <p:nvPr>
                <p:ph type="body" idx="1"/>
              </p:nvPr>
            </p:nvSpPr>
            <p:spPr>
              <a:xfrm>
                <a:off x="376809" y="1334279"/>
                <a:ext cx="11177400" cy="4821000"/>
              </a:xfrm>
              <a:prstGeom prst="rect">
                <a:avLst/>
              </a:prstGeom>
              <a:blipFill>
                <a:blip r:embed="rId3"/>
                <a:stretch>
                  <a:fillRect l="-764"/>
                </a:stretch>
              </a:blipFill>
              <a:ln>
                <a:noFill/>
              </a:ln>
            </p:spPr>
            <p:txBody>
              <a:bodyPr/>
              <a:lstStyle/>
              <a:p>
                <a:r>
                  <a:rPr lang="zh-CN" altLang="en-US">
                    <a:noFill/>
                  </a:rPr>
                  <a:t> </a:t>
                </a:r>
              </a:p>
            </p:txBody>
          </p:sp>
        </mc:Fallback>
      </mc:AlternateContent>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4">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Our solution: primal Wasserstein + contrastive metric</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grpSp>
        <p:nvGrpSpPr>
          <p:cNvPr id="31" name="组合 30">
            <a:extLst>
              <a:ext uri="{FF2B5EF4-FFF2-40B4-BE49-F238E27FC236}">
                <a16:creationId xmlns:a16="http://schemas.microsoft.com/office/drawing/2014/main" id="{51B6EC2F-D32C-03E4-4A58-3CE41FC79BED}"/>
              </a:ext>
            </a:extLst>
          </p:cNvPr>
          <p:cNvGrpSpPr/>
          <p:nvPr/>
        </p:nvGrpSpPr>
        <p:grpSpPr>
          <a:xfrm>
            <a:off x="540490" y="3861248"/>
            <a:ext cx="3812284" cy="2320532"/>
            <a:chOff x="-34458" y="3738236"/>
            <a:chExt cx="3812284" cy="2320532"/>
          </a:xfrm>
        </p:grpSpPr>
        <p:cxnSp>
          <p:nvCxnSpPr>
            <p:cNvPr id="16" name="直接连接符 15">
              <a:extLst>
                <a:ext uri="{FF2B5EF4-FFF2-40B4-BE49-F238E27FC236}">
                  <a16:creationId xmlns:a16="http://schemas.microsoft.com/office/drawing/2014/main" id="{4097C77F-8803-3D47-3438-85468B5626ED}"/>
                </a:ext>
              </a:extLst>
            </p:cNvPr>
            <p:cNvCxnSpPr>
              <a:cxnSpLocks/>
            </p:cNvCxnSpPr>
            <p:nvPr/>
          </p:nvCxnSpPr>
          <p:spPr>
            <a:xfrm>
              <a:off x="2601541" y="4403499"/>
              <a:ext cx="0" cy="1523168"/>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BFCA24A-2087-2491-5775-50DAC30665F8}"/>
                </a:ext>
              </a:extLst>
            </p:cNvPr>
            <p:cNvCxnSpPr>
              <a:cxnSpLocks/>
            </p:cNvCxnSpPr>
            <p:nvPr/>
          </p:nvCxnSpPr>
          <p:spPr>
            <a:xfrm>
              <a:off x="753615" y="4702615"/>
              <a:ext cx="1847926" cy="0"/>
            </a:xfrm>
            <a:prstGeom prst="straightConnector1">
              <a:avLst/>
            </a:prstGeom>
            <a:ln w="38100">
              <a:prstDash val="sysDot"/>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CF4AAA8-67B7-F7B9-7450-0F18CE9913E4}"/>
                    </a:ext>
                  </a:extLst>
                </p:cNvPr>
                <p:cNvSpPr txBox="1"/>
                <p:nvPr/>
              </p:nvSpPr>
              <p:spPr>
                <a:xfrm>
                  <a:off x="1164883" y="4364061"/>
                  <a:ext cx="9526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𝑐</m:t>
                        </m:r>
                        <m:d>
                          <m:dPr>
                            <m:ctrlPr>
                              <a:rPr lang="en-US" altLang="zh-CN" sz="1600" i="1" dirty="0" smtClean="0">
                                <a:latin typeface="Cambria Math" panose="02040503050406030204" pitchFamily="18" charset="0"/>
                              </a:rPr>
                            </m:ctrlPr>
                          </m:dPr>
                          <m:e>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𝑠</m:t>
                                </m:r>
                              </m:e>
                              <m:sub>
                                <m:r>
                                  <a:rPr lang="en-US" altLang="zh-CN" sz="1600" i="1" dirty="0">
                                    <a:latin typeface="Cambria Math" panose="02040503050406030204" pitchFamily="18" charset="0"/>
                                  </a:rPr>
                                  <m:t>1</m:t>
                                </m:r>
                              </m:sub>
                            </m:sSub>
                            <m:r>
                              <a:rPr lang="en-US" altLang="zh-CN" sz="1600" i="1"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𝑠</m:t>
                                </m:r>
                              </m:e>
                              <m:sub>
                                <m:r>
                                  <a:rPr lang="en-US" altLang="zh-CN" sz="1600" i="1" dirty="0">
                                    <a:latin typeface="Cambria Math" panose="02040503050406030204" pitchFamily="18" charset="0"/>
                                  </a:rPr>
                                  <m:t>2</m:t>
                                </m:r>
                              </m:sub>
                            </m:sSub>
                          </m:e>
                        </m:d>
                      </m:oMath>
                    </m:oMathPara>
                  </a14:m>
                  <a:endParaRPr lang="zh-CN" altLang="en-US" dirty="0"/>
                </a:p>
              </p:txBody>
            </p:sp>
          </mc:Choice>
          <mc:Fallback xmlns="">
            <p:sp>
              <p:nvSpPr>
                <p:cNvPr id="19" name="文本框 18">
                  <a:extLst>
                    <a:ext uri="{FF2B5EF4-FFF2-40B4-BE49-F238E27FC236}">
                      <a16:creationId xmlns:a16="http://schemas.microsoft.com/office/drawing/2014/main" id="{2CF4AAA8-67B7-F7B9-7450-0F18CE9913E4}"/>
                    </a:ext>
                  </a:extLst>
                </p:cNvPr>
                <p:cNvSpPr txBox="1">
                  <a:spLocks noRot="1" noChangeAspect="1" noMove="1" noResize="1" noEditPoints="1" noAdjustHandles="1" noChangeArrowheads="1" noChangeShapeType="1" noTextEdit="1"/>
                </p:cNvSpPr>
                <p:nvPr/>
              </p:nvSpPr>
              <p:spPr>
                <a:xfrm>
                  <a:off x="1164883" y="4364061"/>
                  <a:ext cx="952633"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5840D19-6529-560C-55D7-1C987BF474D4}"/>
                    </a:ext>
                  </a:extLst>
                </p:cNvPr>
                <p:cNvSpPr txBox="1"/>
                <p:nvPr/>
              </p:nvSpPr>
              <p:spPr>
                <a:xfrm>
                  <a:off x="359731" y="5692157"/>
                  <a:ext cx="4206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pitchFamily="18" charset="0"/>
                              </a:rPr>
                              <m:t>𝑠</m:t>
                            </m:r>
                          </m:e>
                          <m:sub>
                            <m:r>
                              <a:rPr lang="en-US" altLang="zh-CN" sz="1600" i="1" dirty="0" smtClean="0">
                                <a:latin typeface="Cambria Math" panose="02040503050406030204" pitchFamily="18" charset="0"/>
                              </a:rPr>
                              <m:t>1</m:t>
                            </m:r>
                          </m:sub>
                        </m:sSub>
                      </m:oMath>
                    </m:oMathPara>
                  </a14:m>
                  <a:endParaRPr lang="zh-CN" altLang="en-US" sz="1600" dirty="0"/>
                </a:p>
              </p:txBody>
            </p:sp>
          </mc:Choice>
          <mc:Fallback xmlns="">
            <p:sp>
              <p:nvSpPr>
                <p:cNvPr id="20" name="文本框 19">
                  <a:extLst>
                    <a:ext uri="{FF2B5EF4-FFF2-40B4-BE49-F238E27FC236}">
                      <a16:creationId xmlns:a16="http://schemas.microsoft.com/office/drawing/2014/main" id="{E5840D19-6529-560C-55D7-1C987BF474D4}"/>
                    </a:ext>
                  </a:extLst>
                </p:cNvPr>
                <p:cNvSpPr txBox="1">
                  <a:spLocks noRot="1" noChangeAspect="1" noMove="1" noResize="1" noEditPoints="1" noAdjustHandles="1" noChangeArrowheads="1" noChangeShapeType="1" noTextEdit="1"/>
                </p:cNvSpPr>
                <p:nvPr/>
              </p:nvSpPr>
              <p:spPr>
                <a:xfrm>
                  <a:off x="359731" y="5692157"/>
                  <a:ext cx="420692" cy="338554"/>
                </a:xfrm>
                <a:prstGeom prst="rect">
                  <a:avLst/>
                </a:prstGeom>
                <a:blipFill>
                  <a:blip r:embed="rId6"/>
                  <a:stretch>
                    <a:fillRect/>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71795AB6-E67D-1A54-B1E1-A5D0F12920D8}"/>
                </a:ext>
              </a:extLst>
            </p:cNvPr>
            <p:cNvCxnSpPr/>
            <p:nvPr/>
          </p:nvCxnSpPr>
          <p:spPr>
            <a:xfrm>
              <a:off x="296333" y="5702300"/>
              <a:ext cx="33866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44231A18-76AE-FC0C-AF86-9206A4D2CBD5}"/>
                </a:ext>
              </a:extLst>
            </p:cNvPr>
            <p:cNvCxnSpPr>
              <a:cxnSpLocks/>
            </p:cNvCxnSpPr>
            <p:nvPr/>
          </p:nvCxnSpPr>
          <p:spPr>
            <a:xfrm flipV="1">
              <a:off x="399315" y="4089400"/>
              <a:ext cx="0" cy="1722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7511874-998E-278E-DD15-625B8A1F527C}"/>
                </a:ext>
              </a:extLst>
            </p:cNvPr>
            <p:cNvSpPr txBox="1"/>
            <p:nvPr/>
          </p:nvSpPr>
          <p:spPr>
            <a:xfrm>
              <a:off x="3113862" y="5720214"/>
              <a:ext cx="663964"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State</a:t>
              </a:r>
              <a:endParaRPr lang="zh-CN" altLang="en-US" sz="1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756AE6-6AA1-829D-C476-DF237DED251A}"/>
                </a:ext>
              </a:extLst>
            </p:cNvPr>
            <p:cNvSpPr txBox="1"/>
            <p:nvPr/>
          </p:nvSpPr>
          <p:spPr>
            <a:xfrm>
              <a:off x="-34458" y="3738236"/>
              <a:ext cx="867545"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Density</a:t>
              </a:r>
              <a:endParaRPr lang="zh-CN" altLang="en-US" sz="1600" dirty="0">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20CA6619-ED3C-01F1-71AF-6F4FA9A48773}"/>
                </a:ext>
              </a:extLst>
            </p:cNvPr>
            <p:cNvCxnSpPr>
              <a:cxnSpLocks/>
            </p:cNvCxnSpPr>
            <p:nvPr/>
          </p:nvCxnSpPr>
          <p:spPr>
            <a:xfrm>
              <a:off x="753615" y="4403499"/>
              <a:ext cx="0" cy="1523168"/>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92DE1F4-4720-03C7-6A76-298DB0E430A1}"/>
                    </a:ext>
                  </a:extLst>
                </p:cNvPr>
                <p:cNvSpPr txBox="1"/>
                <p:nvPr/>
              </p:nvSpPr>
              <p:spPr>
                <a:xfrm>
                  <a:off x="2232226" y="5692157"/>
                  <a:ext cx="42543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pitchFamily="18" charset="0"/>
                              </a:rPr>
                              <m:t>𝑠</m:t>
                            </m:r>
                          </m:e>
                          <m:sub>
                            <m:r>
                              <a:rPr lang="en-US" altLang="zh-CN" sz="1600" b="0" i="1" dirty="0" smtClean="0">
                                <a:latin typeface="Cambria Math" panose="02040503050406030204" pitchFamily="18" charset="0"/>
                              </a:rPr>
                              <m:t>2</m:t>
                            </m:r>
                          </m:sub>
                        </m:sSub>
                      </m:oMath>
                    </m:oMathPara>
                  </a14:m>
                  <a:endParaRPr lang="zh-CN" altLang="en-US" sz="1600" dirty="0"/>
                </a:p>
              </p:txBody>
            </p:sp>
          </mc:Choice>
          <mc:Fallback xmlns="">
            <p:sp>
              <p:nvSpPr>
                <p:cNvPr id="27" name="文本框 26">
                  <a:extLst>
                    <a:ext uri="{FF2B5EF4-FFF2-40B4-BE49-F238E27FC236}">
                      <a16:creationId xmlns:a16="http://schemas.microsoft.com/office/drawing/2014/main" id="{892DE1F4-4720-03C7-6A76-298DB0E430A1}"/>
                    </a:ext>
                  </a:extLst>
                </p:cNvPr>
                <p:cNvSpPr txBox="1">
                  <a:spLocks noRot="1" noChangeAspect="1" noMove="1" noResize="1" noEditPoints="1" noAdjustHandles="1" noChangeArrowheads="1" noChangeShapeType="1" noTextEdit="1"/>
                </p:cNvSpPr>
                <p:nvPr/>
              </p:nvSpPr>
              <p:spPr>
                <a:xfrm>
                  <a:off x="2232226" y="5692157"/>
                  <a:ext cx="425437" cy="338554"/>
                </a:xfrm>
                <a:prstGeom prst="rect">
                  <a:avLst/>
                </a:prstGeom>
                <a:blipFill>
                  <a:blip r:embed="rId7"/>
                  <a:stretch>
                    <a:fillRect/>
                  </a:stretch>
                </a:blipFill>
              </p:spPr>
              <p:txBody>
                <a:bodyPr/>
                <a:lstStyle/>
                <a:p>
                  <a:r>
                    <a:rPr lang="zh-CN" altLang="en-US">
                      <a:noFill/>
                    </a:rPr>
                    <a:t> </a:t>
                  </a:r>
                </a:p>
              </p:txBody>
            </p:sp>
          </mc:Fallback>
        </mc:AlternateContent>
        <p:sp>
          <p:nvSpPr>
            <p:cNvPr id="28" name="任意多边形: 形状 27">
              <a:extLst>
                <a:ext uri="{FF2B5EF4-FFF2-40B4-BE49-F238E27FC236}">
                  <a16:creationId xmlns:a16="http://schemas.microsoft.com/office/drawing/2014/main" id="{060E70C7-DE7F-6FA1-D1C8-B8A3513CBC8A}"/>
                </a:ext>
              </a:extLst>
            </p:cNvPr>
            <p:cNvSpPr/>
            <p:nvPr/>
          </p:nvSpPr>
          <p:spPr>
            <a:xfrm>
              <a:off x="123326" y="4895805"/>
              <a:ext cx="2149475" cy="747713"/>
            </a:xfrm>
            <a:custGeom>
              <a:avLst/>
              <a:gdLst>
                <a:gd name="connsiteX0" fmla="*/ 0 w 2149475"/>
                <a:gd name="connsiteY0" fmla="*/ 747713 h 747713"/>
                <a:gd name="connsiteX1" fmla="*/ 542925 w 2149475"/>
                <a:gd name="connsiteY1" fmla="*/ 568325 h 747713"/>
                <a:gd name="connsiteX2" fmla="*/ 1071563 w 2149475"/>
                <a:gd name="connsiteY2" fmla="*/ 0 h 747713"/>
                <a:gd name="connsiteX3" fmla="*/ 1612900 w 2149475"/>
                <a:gd name="connsiteY3" fmla="*/ 566738 h 747713"/>
                <a:gd name="connsiteX4" fmla="*/ 2149475 w 2149475"/>
                <a:gd name="connsiteY4" fmla="*/ 747713 h 74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475" h="747713">
                  <a:moveTo>
                    <a:pt x="0" y="747713"/>
                  </a:moveTo>
                  <a:cubicBezTo>
                    <a:pt x="182165" y="720328"/>
                    <a:pt x="364331" y="692944"/>
                    <a:pt x="542925" y="568325"/>
                  </a:cubicBezTo>
                  <a:cubicBezTo>
                    <a:pt x="721519" y="443706"/>
                    <a:pt x="893234" y="264"/>
                    <a:pt x="1071563" y="0"/>
                  </a:cubicBezTo>
                  <a:cubicBezTo>
                    <a:pt x="1249892" y="-264"/>
                    <a:pt x="1433248" y="442119"/>
                    <a:pt x="1612900" y="566738"/>
                  </a:cubicBezTo>
                  <a:cubicBezTo>
                    <a:pt x="1792552" y="691357"/>
                    <a:pt x="1971013" y="719535"/>
                    <a:pt x="2149475" y="747713"/>
                  </a:cubicBezTo>
                </a:path>
              </a:pathLst>
            </a:cu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3A22A8C-6214-26FF-8052-E2DF01DC37A2}"/>
                </a:ext>
              </a:extLst>
            </p:cNvPr>
            <p:cNvSpPr/>
            <p:nvPr/>
          </p:nvSpPr>
          <p:spPr>
            <a:xfrm>
              <a:off x="1085653" y="4893311"/>
              <a:ext cx="2149475" cy="747713"/>
            </a:xfrm>
            <a:custGeom>
              <a:avLst/>
              <a:gdLst>
                <a:gd name="connsiteX0" fmla="*/ 0 w 2149475"/>
                <a:gd name="connsiteY0" fmla="*/ 747713 h 747713"/>
                <a:gd name="connsiteX1" fmla="*/ 542925 w 2149475"/>
                <a:gd name="connsiteY1" fmla="*/ 568325 h 747713"/>
                <a:gd name="connsiteX2" fmla="*/ 1071563 w 2149475"/>
                <a:gd name="connsiteY2" fmla="*/ 0 h 747713"/>
                <a:gd name="connsiteX3" fmla="*/ 1612900 w 2149475"/>
                <a:gd name="connsiteY3" fmla="*/ 566738 h 747713"/>
                <a:gd name="connsiteX4" fmla="*/ 2149475 w 2149475"/>
                <a:gd name="connsiteY4" fmla="*/ 747713 h 74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475" h="747713">
                  <a:moveTo>
                    <a:pt x="0" y="747713"/>
                  </a:moveTo>
                  <a:cubicBezTo>
                    <a:pt x="182165" y="720328"/>
                    <a:pt x="364331" y="692944"/>
                    <a:pt x="542925" y="568325"/>
                  </a:cubicBezTo>
                  <a:cubicBezTo>
                    <a:pt x="721519" y="443706"/>
                    <a:pt x="893234" y="264"/>
                    <a:pt x="1071563" y="0"/>
                  </a:cubicBezTo>
                  <a:cubicBezTo>
                    <a:pt x="1249892" y="-264"/>
                    <a:pt x="1433248" y="442119"/>
                    <a:pt x="1612900" y="566738"/>
                  </a:cubicBezTo>
                  <a:cubicBezTo>
                    <a:pt x="1792552" y="691357"/>
                    <a:pt x="1971013" y="719535"/>
                    <a:pt x="2149475" y="747713"/>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连接符: 肘形 33">
            <a:extLst>
              <a:ext uri="{FF2B5EF4-FFF2-40B4-BE49-F238E27FC236}">
                <a16:creationId xmlns:a16="http://schemas.microsoft.com/office/drawing/2014/main" id="{645C6D99-8B1C-BC5B-1AAF-449F7781B670}"/>
              </a:ext>
            </a:extLst>
          </p:cNvPr>
          <p:cNvCxnSpPr>
            <a:stCxn id="32" idx="1"/>
            <a:endCxn id="19" idx="0"/>
          </p:cNvCxnSpPr>
          <p:nvPr/>
        </p:nvCxnSpPr>
        <p:spPr>
          <a:xfrm rot="10800000" flipV="1">
            <a:off x="2216148" y="3907685"/>
            <a:ext cx="2677116" cy="579388"/>
          </a:xfrm>
          <a:prstGeom prst="bentConnector2">
            <a:avLst/>
          </a:prstGeom>
          <a:ln w="285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601" name="组合 600">
            <a:extLst>
              <a:ext uri="{FF2B5EF4-FFF2-40B4-BE49-F238E27FC236}">
                <a16:creationId xmlns:a16="http://schemas.microsoft.com/office/drawing/2014/main" id="{C16D378E-C41D-EF4E-7046-B426CE804D38}"/>
              </a:ext>
            </a:extLst>
          </p:cNvPr>
          <p:cNvGrpSpPr/>
          <p:nvPr/>
        </p:nvGrpSpPr>
        <p:grpSpPr>
          <a:xfrm>
            <a:off x="4893264" y="3705620"/>
            <a:ext cx="3521942" cy="2476160"/>
            <a:chOff x="3952452" y="3909401"/>
            <a:chExt cx="3521942" cy="2476160"/>
          </a:xfrm>
        </p:grpSpPr>
        <p:sp>
          <p:nvSpPr>
            <p:cNvPr id="32" name="文本框 31">
              <a:extLst>
                <a:ext uri="{FF2B5EF4-FFF2-40B4-BE49-F238E27FC236}">
                  <a16:creationId xmlns:a16="http://schemas.microsoft.com/office/drawing/2014/main" id="{74A82355-8A06-DDF6-8D5B-A891B2E64E07}"/>
                </a:ext>
              </a:extLst>
            </p:cNvPr>
            <p:cNvSpPr txBox="1"/>
            <p:nvPr/>
          </p:nvSpPr>
          <p:spPr>
            <a:xfrm>
              <a:off x="3952452" y="3942189"/>
              <a:ext cx="2007281"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Contrastive learning</a:t>
              </a:r>
              <a:endParaRPr lang="zh-CN" altLang="en-US" sz="1600" dirty="0">
                <a:latin typeface="Arial" panose="020B0604020202020204" pitchFamily="34" charset="0"/>
                <a:cs typeface="Arial" panose="020B0604020202020204" pitchFamily="34" charset="0"/>
              </a:endParaRPr>
            </a:p>
          </p:txBody>
        </p:sp>
        <p:grpSp>
          <p:nvGrpSpPr>
            <p:cNvPr id="597" name="组合 596">
              <a:extLst>
                <a:ext uri="{FF2B5EF4-FFF2-40B4-BE49-F238E27FC236}">
                  <a16:creationId xmlns:a16="http://schemas.microsoft.com/office/drawing/2014/main" id="{52001B03-0400-BA5A-EC2E-C13D041CE116}"/>
                </a:ext>
              </a:extLst>
            </p:cNvPr>
            <p:cNvGrpSpPr/>
            <p:nvPr/>
          </p:nvGrpSpPr>
          <p:grpSpPr>
            <a:xfrm>
              <a:off x="4334990" y="3909401"/>
              <a:ext cx="3139404" cy="2476160"/>
              <a:chOff x="4347036" y="3917299"/>
              <a:chExt cx="3139404" cy="2476160"/>
            </a:xfrm>
          </p:grpSpPr>
          <p:sp>
            <p:nvSpPr>
              <p:cNvPr id="589" name="文本框 588">
                <a:extLst>
                  <a:ext uri="{FF2B5EF4-FFF2-40B4-BE49-F238E27FC236}">
                    <a16:creationId xmlns:a16="http://schemas.microsoft.com/office/drawing/2014/main" id="{E859809B-1E3D-AEA6-8134-5A017C059F92}"/>
                  </a:ext>
                </a:extLst>
              </p:cNvPr>
              <p:cNvSpPr txBox="1"/>
              <p:nvPr/>
            </p:nvSpPr>
            <p:spPr>
              <a:xfrm>
                <a:off x="4941969" y="5959158"/>
                <a:ext cx="857927" cy="338554"/>
              </a:xfrm>
              <a:prstGeom prst="rect">
                <a:avLst/>
              </a:prstGeom>
              <a:noFill/>
            </p:spPr>
            <p:txBody>
              <a:bodyPr wrap="none" rtlCol="0">
                <a:spAutoFit/>
              </a:bodyPr>
              <a:lstStyle/>
              <a:p>
                <a:r>
                  <a:rPr lang="en-US" altLang="zh-CN" sz="1600" dirty="0">
                    <a:solidFill>
                      <a:srgbClr val="C00000"/>
                    </a:solidFill>
                    <a:latin typeface="Arial" panose="020B0604020202020204" pitchFamily="34" charset="0"/>
                    <a:cs typeface="Arial" panose="020B0604020202020204" pitchFamily="34" charset="0"/>
                  </a:rPr>
                  <a:t>State B</a:t>
                </a:r>
                <a:endParaRPr lang="zh-CN" altLang="en-US" sz="1600" dirty="0">
                  <a:solidFill>
                    <a:srgbClr val="C00000"/>
                  </a:solidFill>
                  <a:latin typeface="Arial" panose="020B0604020202020204" pitchFamily="34" charset="0"/>
                  <a:cs typeface="Arial" panose="020B0604020202020204" pitchFamily="34" charset="0"/>
                </a:endParaRPr>
              </a:p>
            </p:txBody>
          </p:sp>
          <p:grpSp>
            <p:nvGrpSpPr>
              <p:cNvPr id="596" name="组合 595">
                <a:extLst>
                  <a:ext uri="{FF2B5EF4-FFF2-40B4-BE49-F238E27FC236}">
                    <a16:creationId xmlns:a16="http://schemas.microsoft.com/office/drawing/2014/main" id="{9ABA3B69-956A-605E-11D0-6BB0A3ACAF6A}"/>
                  </a:ext>
                </a:extLst>
              </p:cNvPr>
              <p:cNvGrpSpPr/>
              <p:nvPr/>
            </p:nvGrpSpPr>
            <p:grpSpPr>
              <a:xfrm>
                <a:off x="4347036" y="3917299"/>
                <a:ext cx="3139404" cy="2476160"/>
                <a:chOff x="4347036" y="3917299"/>
                <a:chExt cx="3139404" cy="2476160"/>
              </a:xfrm>
            </p:grpSpPr>
            <p:grpSp>
              <p:nvGrpSpPr>
                <p:cNvPr id="41" name="组合 40">
                  <a:extLst>
                    <a:ext uri="{FF2B5EF4-FFF2-40B4-BE49-F238E27FC236}">
                      <a16:creationId xmlns:a16="http://schemas.microsoft.com/office/drawing/2014/main" id="{3640F38A-B288-75DA-D34A-A39277D54B8A}"/>
                    </a:ext>
                  </a:extLst>
                </p:cNvPr>
                <p:cNvGrpSpPr/>
                <p:nvPr/>
              </p:nvGrpSpPr>
              <p:grpSpPr>
                <a:xfrm>
                  <a:off x="4347036" y="3917299"/>
                  <a:ext cx="3139404" cy="2476160"/>
                  <a:chOff x="543269" y="2664642"/>
                  <a:chExt cx="3678989" cy="2818774"/>
                </a:xfrm>
              </p:grpSpPr>
              <p:pic>
                <p:nvPicPr>
                  <p:cNvPr id="43" name="Picture 4" descr="Robot icon by Friconix (fi-xnluxl-robot) line,normal,robot,robotics,head">
                    <a:extLst>
                      <a:ext uri="{FF2B5EF4-FFF2-40B4-BE49-F238E27FC236}">
                        <a16:creationId xmlns:a16="http://schemas.microsoft.com/office/drawing/2014/main" id="{799517A8-5556-9702-6EAE-F7C10212B1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65" y="4369272"/>
                    <a:ext cx="812546" cy="8125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Robot icon by Friconix (fi-xnluxl-robot) line,normal,robot,robotics,head">
                    <a:extLst>
                      <a:ext uri="{FF2B5EF4-FFF2-40B4-BE49-F238E27FC236}">
                        <a16:creationId xmlns:a16="http://schemas.microsoft.com/office/drawing/2014/main" id="{F33996D0-30BF-F3E3-ED0B-53A81D48C6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065" y="3434499"/>
                    <a:ext cx="812546" cy="8125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Robot icon by Friconix (fi-xnluxl-robot) line,normal,robot,robotics,head">
                    <a:extLst>
                      <a:ext uri="{FF2B5EF4-FFF2-40B4-BE49-F238E27FC236}">
                        <a16:creationId xmlns:a16="http://schemas.microsoft.com/office/drawing/2014/main" id="{B759A0ED-5333-CDC7-02B1-72EF3EE5CE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8904" y="2884813"/>
                    <a:ext cx="812546" cy="812546"/>
                  </a:xfrm>
                  <a:prstGeom prst="rect">
                    <a:avLst/>
                  </a:prstGeom>
                  <a:noFill/>
                  <a:extLst>
                    <a:ext uri="{909E8E84-426E-40DD-AFC4-6F175D3DCCD1}">
                      <a14:hiddenFill xmlns:a14="http://schemas.microsoft.com/office/drawing/2010/main">
                        <a:solidFill>
                          <a:srgbClr val="FFFFFF"/>
                        </a:solidFill>
                      </a14:hiddenFill>
                    </a:ext>
                  </a:extLst>
                </p:spPr>
              </p:pic>
              <p:sp>
                <p:nvSpPr>
                  <p:cNvPr id="46" name="文本框 45">
                    <a:extLst>
                      <a:ext uri="{FF2B5EF4-FFF2-40B4-BE49-F238E27FC236}">
                        <a16:creationId xmlns:a16="http://schemas.microsoft.com/office/drawing/2014/main" id="{97670A44-68D5-5EA8-4054-994E98E1D626}"/>
                      </a:ext>
                    </a:extLst>
                  </p:cNvPr>
                  <p:cNvSpPr txBox="1"/>
                  <p:nvPr/>
                </p:nvSpPr>
                <p:spPr>
                  <a:xfrm>
                    <a:off x="589524" y="3203491"/>
                    <a:ext cx="992084" cy="385398"/>
                  </a:xfrm>
                  <a:prstGeom prst="rect">
                    <a:avLst/>
                  </a:prstGeom>
                  <a:noFill/>
                </p:spPr>
                <p:txBody>
                  <a:bodyPr wrap="none" rtlCol="0">
                    <a:spAutoFit/>
                  </a:bodyPr>
                  <a:lstStyle/>
                  <a:p>
                    <a:r>
                      <a:rPr lang="en-US" altLang="zh-CN" sz="1600" dirty="0">
                        <a:solidFill>
                          <a:schemeClr val="accent4">
                            <a:lumMod val="75000"/>
                          </a:schemeClr>
                        </a:solidFill>
                        <a:latin typeface="Arial" panose="020B0604020202020204" pitchFamily="34" charset="0"/>
                        <a:cs typeface="Arial" panose="020B0604020202020204" pitchFamily="34" charset="0"/>
                      </a:rPr>
                      <a:t>State A</a:t>
                    </a:r>
                    <a:endParaRPr lang="zh-CN" altLang="en-US" sz="1600" dirty="0">
                      <a:solidFill>
                        <a:schemeClr val="accent4">
                          <a:lumMod val="75000"/>
                        </a:schemeClr>
                      </a:solidFill>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6804212C-8111-A803-B605-65AE8F64300F}"/>
                      </a:ext>
                    </a:extLst>
                  </p:cNvPr>
                  <p:cNvSpPr txBox="1"/>
                  <p:nvPr/>
                </p:nvSpPr>
                <p:spPr>
                  <a:xfrm>
                    <a:off x="3134031" y="2664642"/>
                    <a:ext cx="869149" cy="338554"/>
                  </a:xfrm>
                  <a:prstGeom prst="rect">
                    <a:avLst/>
                  </a:prstGeom>
                  <a:noFill/>
                </p:spPr>
                <p:txBody>
                  <a:bodyPr wrap="none" rtlCol="0">
                    <a:spAutoFit/>
                  </a:bodyPr>
                  <a:lstStyle/>
                  <a:p>
                    <a:r>
                      <a:rPr lang="en-US" altLang="zh-CN" sz="1600" dirty="0">
                        <a:solidFill>
                          <a:schemeClr val="accent6">
                            <a:lumMod val="75000"/>
                          </a:schemeClr>
                        </a:solidFill>
                        <a:latin typeface="Arial" panose="020B0604020202020204" pitchFamily="34" charset="0"/>
                        <a:cs typeface="Arial" panose="020B0604020202020204" pitchFamily="34" charset="0"/>
                      </a:rPr>
                      <a:t>State C</a:t>
                    </a:r>
                    <a:endParaRPr lang="zh-CN" altLang="en-US" sz="1600" dirty="0">
                      <a:solidFill>
                        <a:schemeClr val="accent6">
                          <a:lumMod val="75000"/>
                        </a:schemeClr>
                      </a:solidFill>
                      <a:latin typeface="Arial" panose="020B0604020202020204" pitchFamily="34" charset="0"/>
                      <a:cs typeface="Arial" panose="020B0604020202020204" pitchFamily="34" charset="0"/>
                    </a:endParaRPr>
                  </a:p>
                </p:txBody>
              </p:sp>
              <p:grpSp>
                <p:nvGrpSpPr>
                  <p:cNvPr id="49" name="组合 48">
                    <a:extLst>
                      <a:ext uri="{FF2B5EF4-FFF2-40B4-BE49-F238E27FC236}">
                        <a16:creationId xmlns:a16="http://schemas.microsoft.com/office/drawing/2014/main" id="{90EB9445-C82F-5D37-D85E-43D4A79D8A84}"/>
                      </a:ext>
                    </a:extLst>
                  </p:cNvPr>
                  <p:cNvGrpSpPr/>
                  <p:nvPr/>
                </p:nvGrpSpPr>
                <p:grpSpPr>
                  <a:xfrm rot="1290261">
                    <a:off x="543269" y="3446995"/>
                    <a:ext cx="1283954" cy="2036421"/>
                    <a:chOff x="1237450" y="3042038"/>
                    <a:chExt cx="1283954" cy="2036421"/>
                  </a:xfrm>
                </p:grpSpPr>
                <p:sp>
                  <p:nvSpPr>
                    <p:cNvPr id="62" name="矩形 61">
                      <a:extLst>
                        <a:ext uri="{FF2B5EF4-FFF2-40B4-BE49-F238E27FC236}">
                          <a16:creationId xmlns:a16="http://schemas.microsoft.com/office/drawing/2014/main" id="{656ED5EE-77F2-99E3-EBAB-E564A6B77EFE}"/>
                        </a:ext>
                      </a:extLst>
                    </p:cNvPr>
                    <p:cNvSpPr/>
                    <p:nvPr/>
                  </p:nvSpPr>
                  <p:spPr>
                    <a:xfrm rot="2345200">
                      <a:off x="1707849" y="3042038"/>
                      <a:ext cx="343156" cy="2036421"/>
                    </a:xfrm>
                    <a:prstGeom prst="rect">
                      <a:avLst/>
                    </a:prstGeom>
                    <a:solidFill>
                      <a:schemeClr val="bg1"/>
                    </a:solidFill>
                    <a:ln w="381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D09FDF94-CD85-4618-6A7D-9B4286041DBA}"/>
                        </a:ext>
                      </a:extLst>
                    </p:cNvPr>
                    <p:cNvCxnSpPr>
                      <a:stCxn id="62" idx="2"/>
                      <a:endCxn id="62" idx="0"/>
                    </p:cNvCxnSpPr>
                    <p:nvPr/>
                  </p:nvCxnSpPr>
                  <p:spPr>
                    <a:xfrm flipV="1">
                      <a:off x="1237450" y="3269920"/>
                      <a:ext cx="1283954" cy="1580657"/>
                    </a:xfrm>
                    <a:prstGeom prst="line">
                      <a:avLst/>
                    </a:prstGeom>
                    <a:ln w="38100"/>
                  </p:spPr>
                  <p:style>
                    <a:lnRef idx="1">
                      <a:schemeClr val="dk1"/>
                    </a:lnRef>
                    <a:fillRef idx="0">
                      <a:schemeClr val="dk1"/>
                    </a:fillRef>
                    <a:effectRef idx="0">
                      <a:schemeClr val="dk1"/>
                    </a:effectRef>
                    <a:fontRef idx="minor">
                      <a:schemeClr val="tx1"/>
                    </a:fontRef>
                  </p:style>
                </p:cxnSp>
                <p:cxnSp>
                  <p:nvCxnSpPr>
                    <p:cNvPr id="576" name="直接连接符 575">
                      <a:extLst>
                        <a:ext uri="{FF2B5EF4-FFF2-40B4-BE49-F238E27FC236}">
                          <a16:creationId xmlns:a16="http://schemas.microsoft.com/office/drawing/2014/main" id="{4D037386-58CC-28F8-31B1-FD9D1D86CBA1}"/>
                        </a:ext>
                      </a:extLst>
                    </p:cNvPr>
                    <p:cNvCxnSpPr/>
                    <p:nvPr/>
                  </p:nvCxnSpPr>
                  <p:spPr>
                    <a:xfrm>
                      <a:off x="1321328" y="4499437"/>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直接连接符 576">
                      <a:extLst>
                        <a:ext uri="{FF2B5EF4-FFF2-40B4-BE49-F238E27FC236}">
                          <a16:creationId xmlns:a16="http://schemas.microsoft.com/office/drawing/2014/main" id="{DECC0CD3-7449-7E76-9FE0-BB0F9F2BAB72}"/>
                        </a:ext>
                      </a:extLst>
                    </p:cNvPr>
                    <p:cNvCxnSpPr/>
                    <p:nvPr/>
                  </p:nvCxnSpPr>
                  <p:spPr>
                    <a:xfrm>
                      <a:off x="1603015" y="414252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直接连接符 577">
                      <a:extLst>
                        <a:ext uri="{FF2B5EF4-FFF2-40B4-BE49-F238E27FC236}">
                          <a16:creationId xmlns:a16="http://schemas.microsoft.com/office/drawing/2014/main" id="{FEF716FE-7CA1-E071-3154-3085AA5AFC54}"/>
                        </a:ext>
                      </a:extLst>
                    </p:cNvPr>
                    <p:cNvCxnSpPr/>
                    <p:nvPr/>
                  </p:nvCxnSpPr>
                  <p:spPr>
                    <a:xfrm>
                      <a:off x="1859767" y="383809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直接连接符 578">
                      <a:extLst>
                        <a:ext uri="{FF2B5EF4-FFF2-40B4-BE49-F238E27FC236}">
                          <a16:creationId xmlns:a16="http://schemas.microsoft.com/office/drawing/2014/main" id="{C71A3B03-004B-B59A-36BF-10E70532039F}"/>
                        </a:ext>
                      </a:extLst>
                    </p:cNvPr>
                    <p:cNvCxnSpPr/>
                    <p:nvPr/>
                  </p:nvCxnSpPr>
                  <p:spPr>
                    <a:xfrm>
                      <a:off x="2108779" y="352817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直接连接符 579">
                      <a:extLst>
                        <a:ext uri="{FF2B5EF4-FFF2-40B4-BE49-F238E27FC236}">
                          <a16:creationId xmlns:a16="http://schemas.microsoft.com/office/drawing/2014/main" id="{F4677648-8EDA-18E1-0B09-1C4E519E3920}"/>
                        </a:ext>
                      </a:extLst>
                    </p:cNvPr>
                    <p:cNvCxnSpPr/>
                    <p:nvPr/>
                  </p:nvCxnSpPr>
                  <p:spPr>
                    <a:xfrm>
                      <a:off x="2114681" y="3783453"/>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DE338D3D-C340-8C9C-D6C8-9ECF7B3050FF}"/>
                        </a:ext>
                      </a:extLst>
                    </p:cNvPr>
                    <p:cNvCxnSpPr/>
                    <p:nvPr/>
                  </p:nvCxnSpPr>
                  <p:spPr>
                    <a:xfrm>
                      <a:off x="2347421" y="3494210"/>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直接连接符 581">
                      <a:extLst>
                        <a:ext uri="{FF2B5EF4-FFF2-40B4-BE49-F238E27FC236}">
                          <a16:creationId xmlns:a16="http://schemas.microsoft.com/office/drawing/2014/main" id="{75E1F332-EC5A-DAEC-88F4-2CE3BBAF9D1B}"/>
                        </a:ext>
                      </a:extLst>
                    </p:cNvPr>
                    <p:cNvCxnSpPr/>
                    <p:nvPr/>
                  </p:nvCxnSpPr>
                  <p:spPr>
                    <a:xfrm>
                      <a:off x="1879427" y="408109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直接连接符 582">
                      <a:extLst>
                        <a:ext uri="{FF2B5EF4-FFF2-40B4-BE49-F238E27FC236}">
                          <a16:creationId xmlns:a16="http://schemas.microsoft.com/office/drawing/2014/main" id="{486D2681-A6E0-F70E-C897-66A08D31C634}"/>
                        </a:ext>
                      </a:extLst>
                    </p:cNvPr>
                    <p:cNvCxnSpPr/>
                    <p:nvPr/>
                  </p:nvCxnSpPr>
                  <p:spPr>
                    <a:xfrm>
                      <a:off x="1630663" y="4380678"/>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直接连接符 583">
                      <a:extLst>
                        <a:ext uri="{FF2B5EF4-FFF2-40B4-BE49-F238E27FC236}">
                          <a16:creationId xmlns:a16="http://schemas.microsoft.com/office/drawing/2014/main" id="{210C80A9-1886-647F-98B2-8EC47A1FB50F}"/>
                        </a:ext>
                      </a:extLst>
                    </p:cNvPr>
                    <p:cNvCxnSpPr/>
                    <p:nvPr/>
                  </p:nvCxnSpPr>
                  <p:spPr>
                    <a:xfrm>
                      <a:off x="1382190" y="468520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1C4084DF-48B9-DE91-A404-645B1024E9F4}"/>
                      </a:ext>
                    </a:extLst>
                  </p:cNvPr>
                  <p:cNvGrpSpPr/>
                  <p:nvPr/>
                </p:nvGrpSpPr>
                <p:grpSpPr>
                  <a:xfrm rot="3030282">
                    <a:off x="2562071" y="2912772"/>
                    <a:ext cx="1283954" cy="2036421"/>
                    <a:chOff x="1237450" y="3042038"/>
                    <a:chExt cx="1283954" cy="2036421"/>
                  </a:xfrm>
                </p:grpSpPr>
                <p:sp>
                  <p:nvSpPr>
                    <p:cNvPr id="51" name="矩形 50">
                      <a:extLst>
                        <a:ext uri="{FF2B5EF4-FFF2-40B4-BE49-F238E27FC236}">
                          <a16:creationId xmlns:a16="http://schemas.microsoft.com/office/drawing/2014/main" id="{9CBEF587-28CA-3E50-8B4B-717819411184}"/>
                        </a:ext>
                      </a:extLst>
                    </p:cNvPr>
                    <p:cNvSpPr/>
                    <p:nvPr/>
                  </p:nvSpPr>
                  <p:spPr>
                    <a:xfrm rot="2345200">
                      <a:off x="1707849" y="3042038"/>
                      <a:ext cx="343156" cy="2036421"/>
                    </a:xfrm>
                    <a:prstGeom prst="rect">
                      <a:avLst/>
                    </a:prstGeom>
                    <a:solidFill>
                      <a:schemeClr val="bg1"/>
                    </a:solidFill>
                    <a:ln w="381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6320CDF8-79D2-F040-DE6E-BE604F43C448}"/>
                        </a:ext>
                      </a:extLst>
                    </p:cNvPr>
                    <p:cNvCxnSpPr>
                      <a:stCxn id="51" idx="2"/>
                      <a:endCxn id="51" idx="0"/>
                    </p:cNvCxnSpPr>
                    <p:nvPr/>
                  </p:nvCxnSpPr>
                  <p:spPr>
                    <a:xfrm flipV="1">
                      <a:off x="1237450" y="3269920"/>
                      <a:ext cx="1283954" cy="1580657"/>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A02012B-CDF1-45BE-0470-F398B208883A}"/>
                        </a:ext>
                      </a:extLst>
                    </p:cNvPr>
                    <p:cNvCxnSpPr/>
                    <p:nvPr/>
                  </p:nvCxnSpPr>
                  <p:spPr>
                    <a:xfrm>
                      <a:off x="1321328" y="4499437"/>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44B5CF2-FF2E-0F10-4BA9-2777AB664700}"/>
                        </a:ext>
                      </a:extLst>
                    </p:cNvPr>
                    <p:cNvCxnSpPr/>
                    <p:nvPr/>
                  </p:nvCxnSpPr>
                  <p:spPr>
                    <a:xfrm>
                      <a:off x="1603015" y="414252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4AE0205-CB4E-741C-DE88-F24ACC1C632B}"/>
                        </a:ext>
                      </a:extLst>
                    </p:cNvPr>
                    <p:cNvCxnSpPr/>
                    <p:nvPr/>
                  </p:nvCxnSpPr>
                  <p:spPr>
                    <a:xfrm>
                      <a:off x="1859767" y="383809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8BBB6DB-A8B3-BEC2-0BE7-0524C225D719}"/>
                        </a:ext>
                      </a:extLst>
                    </p:cNvPr>
                    <p:cNvCxnSpPr/>
                    <p:nvPr/>
                  </p:nvCxnSpPr>
                  <p:spPr>
                    <a:xfrm>
                      <a:off x="2108779" y="352817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515912C-8FD3-4C80-8F19-0634D7EB6D47}"/>
                        </a:ext>
                      </a:extLst>
                    </p:cNvPr>
                    <p:cNvCxnSpPr/>
                    <p:nvPr/>
                  </p:nvCxnSpPr>
                  <p:spPr>
                    <a:xfrm>
                      <a:off x="2114681" y="3783453"/>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9AFECB6-A3B0-4EAE-636C-690D8846A63B}"/>
                        </a:ext>
                      </a:extLst>
                    </p:cNvPr>
                    <p:cNvCxnSpPr/>
                    <p:nvPr/>
                  </p:nvCxnSpPr>
                  <p:spPr>
                    <a:xfrm>
                      <a:off x="2347421" y="3494210"/>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F771AD2-2A8C-43C7-12EA-E02DACAB3FA3}"/>
                        </a:ext>
                      </a:extLst>
                    </p:cNvPr>
                    <p:cNvCxnSpPr/>
                    <p:nvPr/>
                  </p:nvCxnSpPr>
                  <p:spPr>
                    <a:xfrm>
                      <a:off x="1879427" y="4081095"/>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4B8FBED-3405-09B3-51CE-B573A868658F}"/>
                        </a:ext>
                      </a:extLst>
                    </p:cNvPr>
                    <p:cNvCxnSpPr/>
                    <p:nvPr/>
                  </p:nvCxnSpPr>
                  <p:spPr>
                    <a:xfrm>
                      <a:off x="1630663" y="4380678"/>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8486A9C-F1B1-E0FD-7010-25BC797A762E}"/>
                        </a:ext>
                      </a:extLst>
                    </p:cNvPr>
                    <p:cNvCxnSpPr/>
                    <p:nvPr/>
                  </p:nvCxnSpPr>
                  <p:spPr>
                    <a:xfrm>
                      <a:off x="1382190" y="4685204"/>
                      <a:ext cx="114702" cy="8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87" name="直接箭头连接符 586">
                  <a:extLst>
                    <a:ext uri="{FF2B5EF4-FFF2-40B4-BE49-F238E27FC236}">
                      <a16:creationId xmlns:a16="http://schemas.microsoft.com/office/drawing/2014/main" id="{6395D009-6F30-9ADF-E11A-8679C1E0A603}"/>
                    </a:ext>
                  </a:extLst>
                </p:cNvPr>
                <p:cNvCxnSpPr>
                  <a:stCxn id="44" idx="3"/>
                  <a:endCxn id="45" idx="1"/>
                </p:cNvCxnSpPr>
                <p:nvPr/>
              </p:nvCxnSpPr>
              <p:spPr>
                <a:xfrm flipV="1">
                  <a:off x="5133248" y="4467602"/>
                  <a:ext cx="1479930" cy="482873"/>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8" name="文本框 587">
                      <a:extLst>
                        <a:ext uri="{FF2B5EF4-FFF2-40B4-BE49-F238E27FC236}">
                          <a16:creationId xmlns:a16="http://schemas.microsoft.com/office/drawing/2014/main" id="{163EAC71-966E-A8D3-B5BA-F636CF2D986B}"/>
                        </a:ext>
                      </a:extLst>
                    </p:cNvPr>
                    <p:cNvSpPr txBox="1"/>
                    <p:nvPr/>
                  </p:nvSpPr>
                  <p:spPr>
                    <a:xfrm rot="20504114">
                      <a:off x="5085585" y="4366257"/>
                      <a:ext cx="1451744" cy="338554"/>
                    </a:xfrm>
                    <a:prstGeom prst="rect">
                      <a:avLst/>
                    </a:prstGeom>
                    <a:noFill/>
                  </p:spPr>
                  <p:txBody>
                    <a:bodyPr wrap="none" rtlCol="0">
                      <a:spAutoFit/>
                    </a:bodyPr>
                    <a:lstStyle/>
                    <a:p>
                      <a:r>
                        <a:rPr lang="en-US" altLang="zh-CN" sz="1600" dirty="0">
                          <a:solidFill>
                            <a:schemeClr val="accent6">
                              <a:lumMod val="75000"/>
                            </a:schemeClr>
                          </a:solidFill>
                          <a:latin typeface="Arial" panose="020B0604020202020204" pitchFamily="34" charset="0"/>
                          <a:cs typeface="Arial" panose="020B0604020202020204" pitchFamily="34" charset="0"/>
                        </a:rPr>
                        <a:t>small </a:t>
                      </a:r>
                      <a14:m>
                        <m:oMath xmlns:m="http://schemas.openxmlformats.org/officeDocument/2006/math">
                          <m:r>
                            <a:rPr lang="en-US" altLang="zh-CN" sz="1600" b="0" i="1" smtClean="0">
                              <a:solidFill>
                                <a:schemeClr val="accent6">
                                  <a:lumMod val="75000"/>
                                </a:schemeClr>
                              </a:solidFill>
                              <a:latin typeface="Cambria Math" panose="02040503050406030204" pitchFamily="18" charset="0"/>
                              <a:cs typeface="Arial" panose="020B0604020202020204" pitchFamily="34" charset="0"/>
                            </a:rPr>
                            <m:t>𝑐</m:t>
                          </m:r>
                          <m:r>
                            <a:rPr lang="en-US" altLang="zh-CN" sz="1600" b="0" i="1" smtClean="0">
                              <a:solidFill>
                                <a:schemeClr val="accent6">
                                  <a:lumMod val="75000"/>
                                </a:schemeClr>
                              </a:solidFill>
                              <a:latin typeface="Cambria Math" panose="02040503050406030204" pitchFamily="18" charset="0"/>
                              <a:cs typeface="Arial" panose="020B0604020202020204" pitchFamily="34" charset="0"/>
                            </a:rPr>
                            <m:t>(</m:t>
                          </m:r>
                          <m:sSub>
                            <m:sSubPr>
                              <m:ctrlPr>
                                <a:rPr lang="en-US" altLang="zh-CN" sz="1600" b="0" i="1" smtClean="0">
                                  <a:solidFill>
                                    <a:schemeClr val="accent6">
                                      <a:lumMod val="75000"/>
                                    </a:schemeClr>
                                  </a:solidFill>
                                  <a:latin typeface="Cambria Math" panose="02040503050406030204" pitchFamily="18" charset="0"/>
                                  <a:cs typeface="Arial" panose="020B0604020202020204" pitchFamily="34" charset="0"/>
                                </a:rPr>
                              </m:ctrlPr>
                            </m:sSubPr>
                            <m:e>
                              <m:r>
                                <a:rPr lang="en-US" altLang="zh-CN" sz="1600" b="0" i="1" smtClean="0">
                                  <a:solidFill>
                                    <a:schemeClr val="accent6">
                                      <a:lumMod val="75000"/>
                                    </a:schemeClr>
                                  </a:solidFill>
                                  <a:latin typeface="Cambria Math" panose="02040503050406030204" pitchFamily="18" charset="0"/>
                                  <a:cs typeface="Arial" panose="020B0604020202020204" pitchFamily="34" charset="0"/>
                                </a:rPr>
                                <m:t>𝑠</m:t>
                              </m:r>
                            </m:e>
                            <m:sub>
                              <m:r>
                                <a:rPr lang="en-US" altLang="zh-CN" sz="1600" b="0" i="1" smtClean="0">
                                  <a:solidFill>
                                    <a:schemeClr val="accent6">
                                      <a:lumMod val="75000"/>
                                    </a:schemeClr>
                                  </a:solidFill>
                                  <a:latin typeface="Cambria Math" panose="02040503050406030204" pitchFamily="18" charset="0"/>
                                  <a:cs typeface="Arial" panose="020B0604020202020204" pitchFamily="34" charset="0"/>
                                </a:rPr>
                                <m:t>𝐴</m:t>
                              </m:r>
                            </m:sub>
                          </m:sSub>
                          <m:r>
                            <a:rPr lang="en-US" altLang="zh-CN" sz="1600" b="0" i="1" smtClean="0">
                              <a:solidFill>
                                <a:schemeClr val="accent6">
                                  <a:lumMod val="75000"/>
                                </a:schemeClr>
                              </a:solidFill>
                              <a:latin typeface="Cambria Math" panose="02040503050406030204" pitchFamily="18" charset="0"/>
                              <a:cs typeface="Arial" panose="020B0604020202020204" pitchFamily="34" charset="0"/>
                            </a:rPr>
                            <m:t>,</m:t>
                          </m:r>
                          <m:sSub>
                            <m:sSubPr>
                              <m:ctrlPr>
                                <a:rPr lang="en-US" altLang="zh-CN" sz="1600" b="0" i="1" smtClean="0">
                                  <a:solidFill>
                                    <a:schemeClr val="accent6">
                                      <a:lumMod val="75000"/>
                                    </a:schemeClr>
                                  </a:solidFill>
                                  <a:latin typeface="Cambria Math" panose="02040503050406030204" pitchFamily="18" charset="0"/>
                                  <a:cs typeface="Arial" panose="020B0604020202020204" pitchFamily="34" charset="0"/>
                                </a:rPr>
                              </m:ctrlPr>
                            </m:sSubPr>
                            <m:e>
                              <m:r>
                                <a:rPr lang="en-US" altLang="zh-CN" sz="1600" b="0" i="1" smtClean="0">
                                  <a:solidFill>
                                    <a:schemeClr val="accent6">
                                      <a:lumMod val="75000"/>
                                    </a:schemeClr>
                                  </a:solidFill>
                                  <a:latin typeface="Cambria Math" panose="02040503050406030204" pitchFamily="18" charset="0"/>
                                  <a:cs typeface="Arial" panose="020B0604020202020204" pitchFamily="34" charset="0"/>
                                </a:rPr>
                                <m:t>𝑠</m:t>
                              </m:r>
                            </m:e>
                            <m:sub>
                              <m:r>
                                <a:rPr lang="en-US" altLang="zh-CN" sz="1600" b="0" i="1" smtClean="0">
                                  <a:solidFill>
                                    <a:schemeClr val="accent6">
                                      <a:lumMod val="75000"/>
                                    </a:schemeClr>
                                  </a:solidFill>
                                  <a:latin typeface="Cambria Math" panose="02040503050406030204" pitchFamily="18" charset="0"/>
                                  <a:cs typeface="Arial" panose="020B0604020202020204" pitchFamily="34" charset="0"/>
                                </a:rPr>
                                <m:t>𝐶</m:t>
                              </m:r>
                            </m:sub>
                          </m:sSub>
                          <m:r>
                            <a:rPr lang="en-US" altLang="zh-CN" sz="1600" b="0" i="1" smtClean="0">
                              <a:solidFill>
                                <a:schemeClr val="accent6">
                                  <a:lumMod val="75000"/>
                                </a:schemeClr>
                              </a:solidFill>
                              <a:latin typeface="Cambria Math" panose="02040503050406030204" pitchFamily="18" charset="0"/>
                              <a:cs typeface="Arial" panose="020B0604020202020204" pitchFamily="34" charset="0"/>
                            </a:rPr>
                            <m:t>)</m:t>
                          </m:r>
                        </m:oMath>
                      </a14:m>
                      <a:endParaRPr lang="zh-CN" altLang="en-US" sz="1600" dirty="0">
                        <a:solidFill>
                          <a:schemeClr val="accent6">
                            <a:lumMod val="75000"/>
                          </a:schemeClr>
                        </a:solidFill>
                        <a:latin typeface="Arial" panose="020B0604020202020204" pitchFamily="34" charset="0"/>
                        <a:cs typeface="Arial" panose="020B0604020202020204" pitchFamily="34" charset="0"/>
                      </a:endParaRPr>
                    </a:p>
                  </p:txBody>
                </p:sp>
              </mc:Choice>
              <mc:Fallback xmlns="">
                <p:sp>
                  <p:nvSpPr>
                    <p:cNvPr id="588" name="文本框 587">
                      <a:extLst>
                        <a:ext uri="{FF2B5EF4-FFF2-40B4-BE49-F238E27FC236}">
                          <a16:creationId xmlns:a16="http://schemas.microsoft.com/office/drawing/2014/main" id="{163EAC71-966E-A8D3-B5BA-F636CF2D986B}"/>
                        </a:ext>
                      </a:extLst>
                    </p:cNvPr>
                    <p:cNvSpPr txBox="1">
                      <a:spLocks noRot="1" noChangeAspect="1" noMove="1" noResize="1" noEditPoints="1" noAdjustHandles="1" noChangeArrowheads="1" noChangeShapeType="1" noTextEdit="1"/>
                    </p:cNvSpPr>
                    <p:nvPr/>
                  </p:nvSpPr>
                  <p:spPr>
                    <a:xfrm rot="20504114">
                      <a:off x="5085585" y="4366257"/>
                      <a:ext cx="1451744" cy="338554"/>
                    </a:xfrm>
                    <a:prstGeom prst="rect">
                      <a:avLst/>
                    </a:prstGeom>
                    <a:blipFill>
                      <a:blip r:embed="rId9"/>
                      <a:stretch>
                        <a:fillRect l="-2041" b="-10156"/>
                      </a:stretch>
                    </a:blipFill>
                  </p:spPr>
                  <p:txBody>
                    <a:bodyPr/>
                    <a:lstStyle/>
                    <a:p>
                      <a:r>
                        <a:rPr lang="zh-CN" altLang="en-US">
                          <a:noFill/>
                        </a:rPr>
                        <a:t> </a:t>
                      </a:r>
                    </a:p>
                  </p:txBody>
                </p:sp>
              </mc:Fallback>
            </mc:AlternateContent>
            <p:cxnSp>
              <p:nvCxnSpPr>
                <p:cNvPr id="590" name="直接箭头连接符 589">
                  <a:extLst>
                    <a:ext uri="{FF2B5EF4-FFF2-40B4-BE49-F238E27FC236}">
                      <a16:creationId xmlns:a16="http://schemas.microsoft.com/office/drawing/2014/main" id="{D650624C-39D9-87BF-E146-25A5A379F5A1}"/>
                    </a:ext>
                  </a:extLst>
                </p:cNvPr>
                <p:cNvCxnSpPr>
                  <a:cxnSpLocks/>
                </p:cNvCxnSpPr>
                <p:nvPr/>
              </p:nvCxnSpPr>
              <p:spPr>
                <a:xfrm>
                  <a:off x="4856549" y="5202999"/>
                  <a:ext cx="279982" cy="415624"/>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3" name="文本框 592">
                      <a:extLst>
                        <a:ext uri="{FF2B5EF4-FFF2-40B4-BE49-F238E27FC236}">
                          <a16:creationId xmlns:a16="http://schemas.microsoft.com/office/drawing/2014/main" id="{6DD8834F-605D-D708-F953-45E93EC4A97E}"/>
                        </a:ext>
                      </a:extLst>
                    </p:cNvPr>
                    <p:cNvSpPr txBox="1"/>
                    <p:nvPr/>
                  </p:nvSpPr>
                  <p:spPr>
                    <a:xfrm>
                      <a:off x="5391675" y="5328645"/>
                      <a:ext cx="1474250" cy="338554"/>
                    </a:xfrm>
                    <a:prstGeom prst="rect">
                      <a:avLst/>
                    </a:prstGeom>
                    <a:noFill/>
                  </p:spPr>
                  <p:txBody>
                    <a:bodyPr wrap="none" rtlCol="0">
                      <a:spAutoFit/>
                    </a:bodyPr>
                    <a:lstStyle/>
                    <a:p>
                      <a:r>
                        <a:rPr lang="en-US" altLang="zh-CN" sz="1600" dirty="0">
                          <a:solidFill>
                            <a:srgbClr val="C00000"/>
                          </a:solidFill>
                          <a:latin typeface="Arial" panose="020B0604020202020204" pitchFamily="34" charset="0"/>
                          <a:cs typeface="Arial" panose="020B0604020202020204" pitchFamily="34" charset="0"/>
                        </a:rPr>
                        <a:t>large </a:t>
                      </a:r>
                      <a14:m>
                        <m:oMath xmlns:m="http://schemas.openxmlformats.org/officeDocument/2006/math">
                          <m:r>
                            <a:rPr lang="en-US" altLang="zh-CN" sz="1600" b="0" i="1" smtClean="0">
                              <a:solidFill>
                                <a:srgbClr val="C00000"/>
                              </a:solidFill>
                              <a:latin typeface="Cambria Math" panose="02040503050406030204" pitchFamily="18" charset="0"/>
                              <a:cs typeface="Arial" panose="020B0604020202020204" pitchFamily="34" charset="0"/>
                            </a:rPr>
                            <m:t>𝑐</m:t>
                          </m:r>
                          <m:r>
                            <a:rPr lang="en-US" altLang="zh-CN" sz="1600" b="0" i="1" smtClean="0">
                              <a:solidFill>
                                <a:srgbClr val="C00000"/>
                              </a:solidFill>
                              <a:latin typeface="Cambria Math" panose="02040503050406030204" pitchFamily="18" charset="0"/>
                              <a:cs typeface="Arial" panose="020B0604020202020204" pitchFamily="34" charset="0"/>
                            </a:rPr>
                            <m:t>(</m:t>
                          </m:r>
                          <m:sSub>
                            <m:sSubPr>
                              <m:ctrlPr>
                                <a:rPr lang="en-US" altLang="zh-CN" sz="1600" b="0" i="1" smtClean="0">
                                  <a:solidFill>
                                    <a:srgbClr val="C00000"/>
                                  </a:solidFill>
                                  <a:latin typeface="Cambria Math" panose="02040503050406030204" pitchFamily="18" charset="0"/>
                                  <a:cs typeface="Arial" panose="020B0604020202020204" pitchFamily="34" charset="0"/>
                                </a:rPr>
                              </m:ctrlPr>
                            </m:sSubPr>
                            <m:e>
                              <m:r>
                                <a:rPr lang="en-US" altLang="zh-CN" sz="1600" b="0" i="1" smtClean="0">
                                  <a:solidFill>
                                    <a:srgbClr val="C00000"/>
                                  </a:solidFill>
                                  <a:latin typeface="Cambria Math" panose="02040503050406030204" pitchFamily="18" charset="0"/>
                                  <a:cs typeface="Arial" panose="020B0604020202020204" pitchFamily="34" charset="0"/>
                                </a:rPr>
                                <m:t>𝑠</m:t>
                              </m:r>
                            </m:e>
                            <m:sub>
                              <m:r>
                                <a:rPr lang="en-US" altLang="zh-CN" sz="1600" b="0" i="1" smtClean="0">
                                  <a:solidFill>
                                    <a:srgbClr val="C00000"/>
                                  </a:solidFill>
                                  <a:latin typeface="Cambria Math" panose="02040503050406030204" pitchFamily="18" charset="0"/>
                                  <a:cs typeface="Arial" panose="020B0604020202020204" pitchFamily="34" charset="0"/>
                                </a:rPr>
                                <m:t>𝐴</m:t>
                              </m:r>
                            </m:sub>
                          </m:sSub>
                          <m:r>
                            <a:rPr lang="en-US" altLang="zh-CN" sz="1600" b="0" i="1" smtClean="0">
                              <a:solidFill>
                                <a:srgbClr val="C00000"/>
                              </a:solidFill>
                              <a:latin typeface="Cambria Math" panose="02040503050406030204" pitchFamily="18" charset="0"/>
                              <a:cs typeface="Arial" panose="020B0604020202020204" pitchFamily="34" charset="0"/>
                            </a:rPr>
                            <m:t>,</m:t>
                          </m:r>
                          <m:sSub>
                            <m:sSubPr>
                              <m:ctrlPr>
                                <a:rPr lang="en-US" altLang="zh-CN" sz="1600" b="0" i="1" smtClean="0">
                                  <a:solidFill>
                                    <a:srgbClr val="C00000"/>
                                  </a:solidFill>
                                  <a:latin typeface="Cambria Math" panose="02040503050406030204" pitchFamily="18" charset="0"/>
                                  <a:cs typeface="Arial" panose="020B0604020202020204" pitchFamily="34" charset="0"/>
                                </a:rPr>
                              </m:ctrlPr>
                            </m:sSubPr>
                            <m:e>
                              <m:r>
                                <a:rPr lang="en-US" altLang="zh-CN" sz="1600" b="0" i="1" smtClean="0">
                                  <a:solidFill>
                                    <a:srgbClr val="C00000"/>
                                  </a:solidFill>
                                  <a:latin typeface="Cambria Math" panose="02040503050406030204" pitchFamily="18" charset="0"/>
                                  <a:cs typeface="Arial" panose="020B0604020202020204" pitchFamily="34" charset="0"/>
                                </a:rPr>
                                <m:t>𝑠</m:t>
                              </m:r>
                            </m:e>
                            <m:sub>
                              <m:r>
                                <a:rPr lang="en-US" altLang="zh-CN" sz="1600" b="0" i="1" smtClean="0">
                                  <a:solidFill>
                                    <a:srgbClr val="C00000"/>
                                  </a:solidFill>
                                  <a:latin typeface="Cambria Math" panose="02040503050406030204" pitchFamily="18" charset="0"/>
                                  <a:cs typeface="Arial" panose="020B0604020202020204" pitchFamily="34" charset="0"/>
                                </a:rPr>
                                <m:t>𝐵</m:t>
                              </m:r>
                            </m:sub>
                          </m:sSub>
                          <m:r>
                            <a:rPr lang="en-US" altLang="zh-CN" sz="1600" b="0" i="1" smtClean="0">
                              <a:solidFill>
                                <a:srgbClr val="C00000"/>
                              </a:solidFill>
                              <a:latin typeface="Cambria Math" panose="02040503050406030204" pitchFamily="18" charset="0"/>
                              <a:cs typeface="Arial" panose="020B0604020202020204" pitchFamily="34" charset="0"/>
                            </a:rPr>
                            <m:t>)</m:t>
                          </m:r>
                        </m:oMath>
                      </a14:m>
                      <a:endParaRPr lang="zh-CN" altLang="en-US" sz="1600" dirty="0">
                        <a:solidFill>
                          <a:srgbClr val="C00000"/>
                        </a:solidFill>
                        <a:latin typeface="Arial" panose="020B0604020202020204" pitchFamily="34" charset="0"/>
                        <a:cs typeface="Arial" panose="020B0604020202020204" pitchFamily="34" charset="0"/>
                      </a:endParaRPr>
                    </a:p>
                  </p:txBody>
                </p:sp>
              </mc:Choice>
              <mc:Fallback xmlns="">
                <p:sp>
                  <p:nvSpPr>
                    <p:cNvPr id="593" name="文本框 592">
                      <a:extLst>
                        <a:ext uri="{FF2B5EF4-FFF2-40B4-BE49-F238E27FC236}">
                          <a16:creationId xmlns:a16="http://schemas.microsoft.com/office/drawing/2014/main" id="{6DD8834F-605D-D708-F953-45E93EC4A97E}"/>
                        </a:ext>
                      </a:extLst>
                    </p:cNvPr>
                    <p:cNvSpPr txBox="1">
                      <a:spLocks noRot="1" noChangeAspect="1" noMove="1" noResize="1" noEditPoints="1" noAdjustHandles="1" noChangeArrowheads="1" noChangeShapeType="1" noTextEdit="1"/>
                    </p:cNvSpPr>
                    <p:nvPr/>
                  </p:nvSpPr>
                  <p:spPr>
                    <a:xfrm>
                      <a:off x="5391675" y="5328645"/>
                      <a:ext cx="1474250" cy="338554"/>
                    </a:xfrm>
                    <a:prstGeom prst="rect">
                      <a:avLst/>
                    </a:prstGeom>
                    <a:blipFill>
                      <a:blip r:embed="rId10"/>
                      <a:stretch>
                        <a:fillRect l="-2479" t="-5357" b="-21429"/>
                      </a:stretch>
                    </a:blipFill>
                  </p:spPr>
                  <p:txBody>
                    <a:bodyPr/>
                    <a:lstStyle/>
                    <a:p>
                      <a:r>
                        <a:rPr lang="zh-CN" altLang="en-US">
                          <a:noFill/>
                        </a:rPr>
                        <a:t> </a:t>
                      </a:r>
                    </a:p>
                  </p:txBody>
                </p:sp>
              </mc:Fallback>
            </mc:AlternateContent>
          </p:grpSp>
        </p:grpSp>
      </p:grpSp>
      <p:sp>
        <p:nvSpPr>
          <p:cNvPr id="623" name="文本框 622">
            <a:extLst>
              <a:ext uri="{FF2B5EF4-FFF2-40B4-BE49-F238E27FC236}">
                <a16:creationId xmlns:a16="http://schemas.microsoft.com/office/drawing/2014/main" id="{1A11B256-7A10-ABF4-D14C-FC1FE0763481}"/>
              </a:ext>
            </a:extLst>
          </p:cNvPr>
          <p:cNvSpPr txBox="1"/>
          <p:nvPr/>
        </p:nvSpPr>
        <p:spPr>
          <a:xfrm>
            <a:off x="4731561" y="6160101"/>
            <a:ext cx="7460440" cy="276999"/>
          </a:xfrm>
          <a:prstGeom prst="rect">
            <a:avLst/>
          </a:prstGeom>
          <a:noFill/>
        </p:spPr>
        <p:txBody>
          <a:bodyPr wrap="square" rtlCol="0">
            <a:spAutoFit/>
          </a:bodyPr>
          <a:lstStyle/>
          <a:p>
            <a:r>
              <a:rPr lang="en-US" altLang="zh-CN" sz="1200" dirty="0">
                <a:solidFill>
                  <a:schemeClr val="bg1">
                    <a:lumMod val="75000"/>
                  </a:schemeClr>
                </a:solidFill>
                <a:latin typeface="Arial" panose="020B0604020202020204" pitchFamily="34" charset="0"/>
                <a:cs typeface="Arial" panose="020B0604020202020204" pitchFamily="34" charset="0"/>
              </a:rPr>
              <a:t>[1] Y. J. Ma et al. SMODICE: Versatile offline imitation learning via state occupancy matching. In ICML, 2022.</a:t>
            </a:r>
            <a:endParaRPr lang="zh-CN" altLang="en-US" sz="1200" dirty="0">
              <a:solidFill>
                <a:schemeClr val="bg1">
                  <a:lumMod val="75000"/>
                </a:schemeClr>
              </a:solidFill>
              <a:latin typeface="Arial" panose="020B0604020202020204" pitchFamily="34" charset="0"/>
              <a:cs typeface="Arial" panose="020B0604020202020204" pitchFamily="34" charset="0"/>
            </a:endParaRPr>
          </a:p>
        </p:txBody>
      </p:sp>
      <p:grpSp>
        <p:nvGrpSpPr>
          <p:cNvPr id="626" name="组合 625">
            <a:extLst>
              <a:ext uri="{FF2B5EF4-FFF2-40B4-BE49-F238E27FC236}">
                <a16:creationId xmlns:a16="http://schemas.microsoft.com/office/drawing/2014/main" id="{45110AE9-65AE-EA0E-7F2E-1363B4E25570}"/>
              </a:ext>
            </a:extLst>
          </p:cNvPr>
          <p:cNvGrpSpPr/>
          <p:nvPr/>
        </p:nvGrpSpPr>
        <p:grpSpPr>
          <a:xfrm>
            <a:off x="8713853" y="3664470"/>
            <a:ext cx="3404514" cy="2517310"/>
            <a:chOff x="8713853" y="3664470"/>
            <a:chExt cx="3404514" cy="2517310"/>
          </a:xfrm>
        </p:grpSpPr>
        <p:grpSp>
          <p:nvGrpSpPr>
            <p:cNvPr id="622" name="组合 621">
              <a:extLst>
                <a:ext uri="{FF2B5EF4-FFF2-40B4-BE49-F238E27FC236}">
                  <a16:creationId xmlns:a16="http://schemas.microsoft.com/office/drawing/2014/main" id="{9ADEA24A-5587-DC29-DD1F-ACA1F4B42B5B}"/>
                </a:ext>
              </a:extLst>
            </p:cNvPr>
            <p:cNvGrpSpPr/>
            <p:nvPr/>
          </p:nvGrpSpPr>
          <p:grpSpPr>
            <a:xfrm>
              <a:off x="8955696" y="3780156"/>
              <a:ext cx="2695815" cy="2401624"/>
              <a:chOff x="8380287" y="3519779"/>
              <a:chExt cx="2695815" cy="2401624"/>
            </a:xfrm>
          </p:grpSpPr>
          <p:sp>
            <p:nvSpPr>
              <p:cNvPr id="602" name="星形: 五角 601">
                <a:extLst>
                  <a:ext uri="{FF2B5EF4-FFF2-40B4-BE49-F238E27FC236}">
                    <a16:creationId xmlns:a16="http://schemas.microsoft.com/office/drawing/2014/main" id="{45393FB0-B450-BCEC-941E-5D5BAAAFA4DC}"/>
                  </a:ext>
                </a:extLst>
              </p:cNvPr>
              <p:cNvSpPr/>
              <p:nvPr/>
            </p:nvSpPr>
            <p:spPr>
              <a:xfrm>
                <a:off x="8999903" y="5299029"/>
                <a:ext cx="450000" cy="45085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03" name="星形: 五角 602">
                <a:extLst>
                  <a:ext uri="{FF2B5EF4-FFF2-40B4-BE49-F238E27FC236}">
                    <a16:creationId xmlns:a16="http://schemas.microsoft.com/office/drawing/2014/main" id="{6128279E-6C3E-C903-705A-30735820345E}"/>
                  </a:ext>
                </a:extLst>
              </p:cNvPr>
              <p:cNvSpPr/>
              <p:nvPr/>
            </p:nvSpPr>
            <p:spPr>
              <a:xfrm>
                <a:off x="9345942" y="4216385"/>
                <a:ext cx="450000" cy="45085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04" name="星形: 五角 603">
                <a:extLst>
                  <a:ext uri="{FF2B5EF4-FFF2-40B4-BE49-F238E27FC236}">
                    <a16:creationId xmlns:a16="http://schemas.microsoft.com/office/drawing/2014/main" id="{8CF97F99-D11B-425E-B0FC-C3306F78CF5D}"/>
                  </a:ext>
                </a:extLst>
              </p:cNvPr>
              <p:cNvSpPr/>
              <p:nvPr/>
            </p:nvSpPr>
            <p:spPr>
              <a:xfrm>
                <a:off x="10626102" y="3739284"/>
                <a:ext cx="450000" cy="450850"/>
              </a:xfrm>
              <a:prstGeom prst="star5">
                <a:avLst/>
              </a:prstGeom>
              <a:ln w="12700">
                <a:solidFill>
                  <a:srgbClr val="FF0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05" name="椭圆 604">
                <a:extLst>
                  <a:ext uri="{FF2B5EF4-FFF2-40B4-BE49-F238E27FC236}">
                    <a16:creationId xmlns:a16="http://schemas.microsoft.com/office/drawing/2014/main" id="{5F5874CD-A4F0-D7DF-9C46-9AB240686ACE}"/>
                  </a:ext>
                </a:extLst>
              </p:cNvPr>
              <p:cNvSpPr/>
              <p:nvPr/>
            </p:nvSpPr>
            <p:spPr>
              <a:xfrm>
                <a:off x="8380287" y="5280422"/>
                <a:ext cx="450000" cy="450000"/>
              </a:xfrm>
              <a:prstGeom prst="ellipse">
                <a:avLst/>
              </a:prstGeom>
              <a:ln w="1905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6" name="椭圆 605">
                <a:extLst>
                  <a:ext uri="{FF2B5EF4-FFF2-40B4-BE49-F238E27FC236}">
                    <a16:creationId xmlns:a16="http://schemas.microsoft.com/office/drawing/2014/main" id="{6B5DD780-4D7B-45F0-028C-F662F1FB7375}"/>
                  </a:ext>
                </a:extLst>
              </p:cNvPr>
              <p:cNvSpPr/>
              <p:nvPr/>
            </p:nvSpPr>
            <p:spPr>
              <a:xfrm>
                <a:off x="8734680" y="4267920"/>
                <a:ext cx="450000" cy="450000"/>
              </a:xfrm>
              <a:prstGeom prst="ellipse">
                <a:avLst/>
              </a:prstGeom>
              <a:ln w="1905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7" name="椭圆 606">
                <a:extLst>
                  <a:ext uri="{FF2B5EF4-FFF2-40B4-BE49-F238E27FC236}">
                    <a16:creationId xmlns:a16="http://schemas.microsoft.com/office/drawing/2014/main" id="{B1C7CA0A-7F2C-4B79-D612-193181D9CFEE}"/>
                  </a:ext>
                </a:extLst>
              </p:cNvPr>
              <p:cNvSpPr/>
              <p:nvPr/>
            </p:nvSpPr>
            <p:spPr>
              <a:xfrm>
                <a:off x="9691587" y="3519779"/>
                <a:ext cx="450000" cy="450000"/>
              </a:xfrm>
              <a:prstGeom prst="ellipse">
                <a:avLst/>
              </a:prstGeom>
              <a:ln w="1905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8" name="椭圆 607">
                <a:extLst>
                  <a:ext uri="{FF2B5EF4-FFF2-40B4-BE49-F238E27FC236}">
                    <a16:creationId xmlns:a16="http://schemas.microsoft.com/office/drawing/2014/main" id="{CEC6C15E-2E16-D0D0-FE76-1F4E0397B2B2}"/>
                  </a:ext>
                </a:extLst>
              </p:cNvPr>
              <p:cNvSpPr/>
              <p:nvPr/>
            </p:nvSpPr>
            <p:spPr>
              <a:xfrm>
                <a:off x="9691587" y="4766320"/>
                <a:ext cx="450000" cy="450000"/>
              </a:xfrm>
              <a:prstGeom prst="ellipse">
                <a:avLst/>
              </a:prstGeom>
              <a:solidFill>
                <a:schemeClr val="accent3">
                  <a:alpha val="20000"/>
                </a:schemeClr>
              </a:solidFill>
              <a:ln w="19050">
                <a:solidFill>
                  <a:schemeClr val="tx1">
                    <a:alpha val="2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9" name="椭圆 608">
                <a:extLst>
                  <a:ext uri="{FF2B5EF4-FFF2-40B4-BE49-F238E27FC236}">
                    <a16:creationId xmlns:a16="http://schemas.microsoft.com/office/drawing/2014/main" id="{B1A0B366-4834-D85B-159D-413AC4C974DB}"/>
                  </a:ext>
                </a:extLst>
              </p:cNvPr>
              <p:cNvSpPr/>
              <p:nvPr/>
            </p:nvSpPr>
            <p:spPr>
              <a:xfrm>
                <a:off x="10471683" y="5471403"/>
                <a:ext cx="450000" cy="450000"/>
              </a:xfrm>
              <a:prstGeom prst="ellipse">
                <a:avLst/>
              </a:prstGeom>
              <a:solidFill>
                <a:schemeClr val="accent3">
                  <a:alpha val="20000"/>
                </a:schemeClr>
              </a:solidFill>
              <a:ln w="19050">
                <a:solidFill>
                  <a:schemeClr val="tx1">
                    <a:alpha val="2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11" name="直接箭头连接符 610">
                <a:extLst>
                  <a:ext uri="{FF2B5EF4-FFF2-40B4-BE49-F238E27FC236}">
                    <a16:creationId xmlns:a16="http://schemas.microsoft.com/office/drawing/2014/main" id="{4842C0F6-587A-6C9C-873F-FF04A812DF88}"/>
                  </a:ext>
                </a:extLst>
              </p:cNvPr>
              <p:cNvCxnSpPr>
                <a:cxnSpLocks/>
              </p:cNvCxnSpPr>
              <p:nvPr/>
            </p:nvCxnSpPr>
            <p:spPr>
              <a:xfrm flipV="1">
                <a:off x="8689975" y="4712099"/>
                <a:ext cx="186854" cy="5741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15" name="直接箭头连接符 614">
                <a:extLst>
                  <a:ext uri="{FF2B5EF4-FFF2-40B4-BE49-F238E27FC236}">
                    <a16:creationId xmlns:a16="http://schemas.microsoft.com/office/drawing/2014/main" id="{FED6D6A7-EA81-3DB9-43B0-DD37832EB71D}"/>
                  </a:ext>
                </a:extLst>
              </p:cNvPr>
              <p:cNvCxnSpPr>
                <a:cxnSpLocks/>
                <a:stCxn id="606" idx="7"/>
                <a:endCxn id="607" idx="3"/>
              </p:cNvCxnSpPr>
              <p:nvPr/>
            </p:nvCxnSpPr>
            <p:spPr>
              <a:xfrm flipV="1">
                <a:off x="9118779" y="3903878"/>
                <a:ext cx="638709" cy="4299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19" name="直接箭头连接符 618">
                <a:extLst>
                  <a:ext uri="{FF2B5EF4-FFF2-40B4-BE49-F238E27FC236}">
                    <a16:creationId xmlns:a16="http://schemas.microsoft.com/office/drawing/2014/main" id="{9977A483-60A5-5E28-9C80-99A462079A3F}"/>
                  </a:ext>
                </a:extLst>
              </p:cNvPr>
              <p:cNvCxnSpPr>
                <a:cxnSpLocks/>
                <a:stCxn id="608" idx="5"/>
                <a:endCxn id="609" idx="1"/>
              </p:cNvCxnSpPr>
              <p:nvPr/>
            </p:nvCxnSpPr>
            <p:spPr>
              <a:xfrm>
                <a:off x="10075686" y="5150419"/>
                <a:ext cx="461898" cy="386885"/>
              </a:xfrm>
              <a:prstGeom prst="straightConnector1">
                <a:avLst/>
              </a:prstGeom>
              <a:ln w="28575">
                <a:solidFill>
                  <a:schemeClr val="tx1">
                    <a:alpha val="20000"/>
                  </a:schemeClr>
                </a:solidFill>
                <a:tailEnd type="triangle"/>
              </a:ln>
            </p:spPr>
            <p:style>
              <a:lnRef idx="1">
                <a:schemeClr val="dk1"/>
              </a:lnRef>
              <a:fillRef idx="0">
                <a:schemeClr val="dk1"/>
              </a:fillRef>
              <a:effectRef idx="0">
                <a:schemeClr val="dk1"/>
              </a:effectRef>
              <a:fontRef idx="minor">
                <a:schemeClr val="tx1"/>
              </a:fontRef>
            </p:style>
          </p:cxnSp>
        </p:grpSp>
        <p:sp>
          <p:nvSpPr>
            <p:cNvPr id="624" name="文本框 623">
              <a:extLst>
                <a:ext uri="{FF2B5EF4-FFF2-40B4-BE49-F238E27FC236}">
                  <a16:creationId xmlns:a16="http://schemas.microsoft.com/office/drawing/2014/main" id="{A8DCD067-0D8F-C459-76ED-00EDB8FDDD1B}"/>
                </a:ext>
              </a:extLst>
            </p:cNvPr>
            <p:cNvSpPr txBox="1"/>
            <p:nvPr/>
          </p:nvSpPr>
          <p:spPr>
            <a:xfrm>
              <a:off x="10734655" y="3664470"/>
              <a:ext cx="1383712"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Expert states</a:t>
              </a:r>
              <a:endParaRPr lang="zh-CN" altLang="en-US" sz="1600" dirty="0">
                <a:latin typeface="Arial" panose="020B0604020202020204" pitchFamily="34" charset="0"/>
                <a:cs typeface="Arial" panose="020B0604020202020204" pitchFamily="34" charset="0"/>
              </a:endParaRPr>
            </a:p>
          </p:txBody>
        </p:sp>
        <p:sp>
          <p:nvSpPr>
            <p:cNvPr id="625" name="文本框 624">
              <a:extLst>
                <a:ext uri="{FF2B5EF4-FFF2-40B4-BE49-F238E27FC236}">
                  <a16:creationId xmlns:a16="http://schemas.microsoft.com/office/drawing/2014/main" id="{264DAC47-359B-A6DE-6444-3BF96A55D537}"/>
                </a:ext>
              </a:extLst>
            </p:cNvPr>
            <p:cNvSpPr txBox="1"/>
            <p:nvPr/>
          </p:nvSpPr>
          <p:spPr>
            <a:xfrm rot="19407684">
              <a:off x="8713853" y="3743784"/>
              <a:ext cx="1760418" cy="584775"/>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Mixed-quality</a:t>
              </a:r>
            </a:p>
            <a:p>
              <a:pPr algn="ctr"/>
              <a:r>
                <a:rPr lang="en-US" altLang="zh-CN" sz="1600" dirty="0">
                  <a:latin typeface="Arial" panose="020B0604020202020204" pitchFamily="34" charset="0"/>
                  <a:cs typeface="Arial" panose="020B0604020202020204" pitchFamily="34" charset="0"/>
                </a:rPr>
                <a:t> state-action data</a:t>
              </a:r>
              <a:endParaRPr lang="zh-CN" altLang="en-US" sz="16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32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Achieves lower regret on tabular MDP under many different settings</a:t>
            </a:r>
          </a:p>
          <a:p>
            <a:pPr lvl="1"/>
            <a:r>
              <a:rPr lang="en-US" altLang="zh-CN" sz="2000" dirty="0">
                <a:latin typeface="Arial" panose="020B0604020202020204" pitchFamily="34" charset="0"/>
                <a:cs typeface="Arial" panose="020B0604020202020204" pitchFamily="34" charset="0"/>
              </a:rPr>
              <a:t>We test various dataset sizes and environment noise levels</a:t>
            </a:r>
          </a:p>
          <a:p>
            <a:pPr lvl="1"/>
            <a:r>
              <a:rPr lang="en-US" altLang="zh-CN" sz="2000" dirty="0">
                <a:latin typeface="Arial" panose="020B0604020202020204" pitchFamily="34" charset="0"/>
                <a:cs typeface="Arial" panose="020B0604020202020204" pitchFamily="34" charset="0"/>
              </a:rPr>
              <a:t>Ours (</a:t>
            </a:r>
            <a:r>
              <a:rPr lang="en-US" altLang="zh-CN" sz="2000" dirty="0">
                <a:solidFill>
                  <a:srgbClr val="FF0000"/>
                </a:solidFill>
                <a:latin typeface="Arial" panose="020B0604020202020204" pitchFamily="34" charset="0"/>
                <a:cs typeface="Arial" panose="020B0604020202020204" pitchFamily="34" charset="0"/>
              </a:rPr>
              <a:t>red </a:t>
            </a:r>
            <a:r>
              <a:rPr lang="en-US" altLang="zh-CN" sz="2000" dirty="0">
                <a:latin typeface="Arial" panose="020B0604020202020204" pitchFamily="34" charset="0"/>
                <a:cs typeface="Arial" panose="020B0604020202020204" pitchFamily="34" charset="0"/>
              </a:rPr>
              <a:t>without </a:t>
            </a:r>
            <a:r>
              <a:rPr lang="en-US" altLang="zh-CN" sz="2000" dirty="0" err="1">
                <a:latin typeface="Arial" panose="020B0604020202020204" pitchFamily="34" charset="0"/>
                <a:cs typeface="Arial" panose="020B0604020202020204" pitchFamily="34" charset="0"/>
              </a:rPr>
              <a:t>regularizer</a:t>
            </a:r>
            <a:r>
              <a:rPr lang="en-US" altLang="zh-CN" sz="2000" dirty="0">
                <a:latin typeface="Arial" panose="020B0604020202020204" pitchFamily="34" charset="0"/>
                <a:cs typeface="Arial" panose="020B0604020202020204" pitchFamily="34" charset="0"/>
              </a:rPr>
              <a:t> / </a:t>
            </a:r>
            <a:r>
              <a:rPr lang="en-US" altLang="zh-CN" sz="2000" dirty="0">
                <a:solidFill>
                  <a:schemeClr val="accent2"/>
                </a:solidFill>
                <a:latin typeface="Arial" panose="020B0604020202020204" pitchFamily="34" charset="0"/>
                <a:cs typeface="Arial" panose="020B0604020202020204" pitchFamily="34" charset="0"/>
              </a:rPr>
              <a:t>orange</a:t>
            </a:r>
            <a:r>
              <a:rPr lang="en-US" altLang="zh-CN" sz="2000" dirty="0">
                <a:latin typeface="Arial" panose="020B0604020202020204" pitchFamily="34" charset="0"/>
                <a:cs typeface="Arial" panose="020B0604020202020204" pitchFamily="34" charset="0"/>
              </a:rPr>
              <a:t> with </a:t>
            </a:r>
            <a:r>
              <a:rPr lang="en-US" altLang="zh-CN" sz="2000" dirty="0" err="1">
                <a:latin typeface="Arial" panose="020B0604020202020204" pitchFamily="34" charset="0"/>
                <a:cs typeface="Arial" panose="020B0604020202020204" pitchFamily="34" charset="0"/>
              </a:rPr>
              <a:t>regularizer</a:t>
            </a:r>
            <a:r>
              <a:rPr lang="en-US" altLang="zh-CN" sz="2000" dirty="0">
                <a:latin typeface="Arial" panose="020B0604020202020204" pitchFamily="34" charset="0"/>
                <a:cs typeface="Arial" panose="020B0604020202020204" pitchFamily="34" charset="0"/>
              </a:rPr>
              <a:t>) prevails consistently</a:t>
            </a:r>
          </a:p>
          <a:p>
            <a:pPr lvl="1"/>
            <a:endParaRPr lang="en-US" altLang="zh-CN" sz="2000" dirty="0">
              <a:latin typeface="Arial" panose="020B0604020202020204" pitchFamily="34" charset="0"/>
              <a:cs typeface="Arial" panose="020B0604020202020204" pitchFamily="34" charset="0"/>
            </a:endParaRPr>
          </a:p>
          <a:p>
            <a:pPr lvl="1"/>
            <a:endParaRPr lang="en-US" altLang="zh-CN" sz="2000" dirty="0">
              <a:latin typeface="Arial" panose="020B0604020202020204" pitchFamily="34" charset="0"/>
              <a:cs typeface="Arial" panose="020B0604020202020204" pitchFamily="34" charset="0"/>
            </a:endParaRPr>
          </a:p>
          <a:p>
            <a:pPr marL="457200" lvl="1" indent="0">
              <a:buNone/>
            </a:pPr>
            <a:endParaRPr lang="zh-CN" altLang="en-US" sz="1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How well does our solution work?</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pic>
        <p:nvPicPr>
          <p:cNvPr id="7" name="图片 6">
            <a:extLst>
              <a:ext uri="{FF2B5EF4-FFF2-40B4-BE49-F238E27FC236}">
                <a16:creationId xmlns:a16="http://schemas.microsoft.com/office/drawing/2014/main" id="{ABE4B2DA-469C-8CBB-201A-1F91645BFE46}"/>
              </a:ext>
            </a:extLst>
          </p:cNvPr>
          <p:cNvPicPr>
            <a:picLocks noChangeAspect="1"/>
          </p:cNvPicPr>
          <p:nvPr/>
        </p:nvPicPr>
        <p:blipFill>
          <a:blip r:embed="rId4"/>
          <a:stretch>
            <a:fillRect/>
          </a:stretch>
        </p:blipFill>
        <p:spPr>
          <a:xfrm>
            <a:off x="2616916" y="2604249"/>
            <a:ext cx="6958167" cy="3486944"/>
          </a:xfrm>
          <a:prstGeom prst="rect">
            <a:avLst/>
          </a:prstGeom>
        </p:spPr>
      </p:pic>
      <p:sp>
        <p:nvSpPr>
          <p:cNvPr id="2" name="文本框 1">
            <a:extLst>
              <a:ext uri="{FF2B5EF4-FFF2-40B4-BE49-F238E27FC236}">
                <a16:creationId xmlns:a16="http://schemas.microsoft.com/office/drawing/2014/main" id="{D1B87DC5-7228-D8CF-1608-AC116CD064C7}"/>
              </a:ext>
            </a:extLst>
          </p:cNvPr>
          <p:cNvSpPr txBox="1"/>
          <p:nvPr/>
        </p:nvSpPr>
        <p:spPr>
          <a:xfrm>
            <a:off x="4959309" y="6073283"/>
            <a:ext cx="2273379"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Regret (lower is better)</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2054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5" name="图片 4">
            <a:extLst>
              <a:ext uri="{FF2B5EF4-FFF2-40B4-BE49-F238E27FC236}">
                <a16:creationId xmlns:a16="http://schemas.microsoft.com/office/drawing/2014/main" id="{499A1FF1-DA16-3A9C-5ED5-6E667522AC01}"/>
              </a:ext>
            </a:extLst>
          </p:cNvPr>
          <p:cNvPicPr>
            <a:picLocks noChangeAspect="1"/>
          </p:cNvPicPr>
          <p:nvPr/>
        </p:nvPicPr>
        <p:blipFill>
          <a:blip r:embed="rId3"/>
          <a:stretch>
            <a:fillRect/>
          </a:stretch>
        </p:blipFill>
        <p:spPr>
          <a:xfrm>
            <a:off x="6504890" y="2194561"/>
            <a:ext cx="5542730" cy="3070389"/>
          </a:xfrm>
          <a:prstGeom prst="rect">
            <a:avLst/>
          </a:prstGeom>
        </p:spPr>
      </p:pic>
      <p:sp>
        <p:nvSpPr>
          <p:cNvPr id="2" name="矩形 1">
            <a:extLst>
              <a:ext uri="{FF2B5EF4-FFF2-40B4-BE49-F238E27FC236}">
                <a16:creationId xmlns:a16="http://schemas.microsoft.com/office/drawing/2014/main" id="{6AC4AC5A-3B44-CD10-D68C-46F4F10EDE7A}"/>
              </a:ext>
            </a:extLst>
          </p:cNvPr>
          <p:cNvSpPr/>
          <p:nvPr/>
        </p:nvSpPr>
        <p:spPr>
          <a:xfrm>
            <a:off x="6765235" y="4896678"/>
            <a:ext cx="5282385" cy="14111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Google Shape;639;gfa0f5b21c0_0_160"/>
          <p:cNvSpPr txBox="1">
            <a:spLocks noGrp="1"/>
          </p:cNvSpPr>
          <p:nvPr>
            <p:ph type="body" idx="1"/>
          </p:nvPr>
        </p:nvSpPr>
        <p:spPr>
          <a:xfrm>
            <a:off x="376807"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Our solution, with learned metric, also works well in continuous cases</a:t>
            </a:r>
            <a:endParaRPr lang="en-US" altLang="zh-CN" sz="2000" dirty="0">
              <a:latin typeface="Arial" panose="020B0604020202020204" pitchFamily="34" charset="0"/>
              <a:cs typeface="Arial" panose="020B0604020202020204" pitchFamily="34" charset="0"/>
            </a:endParaRPr>
          </a:p>
          <a:p>
            <a:endParaRPr lang="zh-CN" altLang="en-US" sz="2000" dirty="0"/>
          </a:p>
          <a:p>
            <a:pPr lvl="1"/>
            <a:endParaRPr lang="en-US" altLang="zh-CN" sz="2000" dirty="0">
              <a:latin typeface="Arial" panose="020B0604020202020204" pitchFamily="34" charset="0"/>
              <a:cs typeface="Arial" panose="020B0604020202020204" pitchFamily="34" charset="0"/>
            </a:endParaRPr>
          </a:p>
          <a:p>
            <a:pPr lvl="1"/>
            <a:endParaRPr lang="en-US" altLang="zh-CN" sz="2000" dirty="0">
              <a:latin typeface="Arial" panose="020B0604020202020204" pitchFamily="34" charset="0"/>
              <a:cs typeface="Arial" panose="020B0604020202020204" pitchFamily="34" charset="0"/>
            </a:endParaRPr>
          </a:p>
          <a:p>
            <a:pPr marL="457200" lvl="1" indent="0">
              <a:buNone/>
            </a:pPr>
            <a:endParaRPr lang="zh-CN" altLang="en-US" sz="1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4">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How well does our solution work?</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pic>
        <p:nvPicPr>
          <p:cNvPr id="3" name="图片 2">
            <a:extLst>
              <a:ext uri="{FF2B5EF4-FFF2-40B4-BE49-F238E27FC236}">
                <a16:creationId xmlns:a16="http://schemas.microsoft.com/office/drawing/2014/main" id="{0D7708F7-7BB5-E524-EB94-3FA5CE321C5C}"/>
              </a:ext>
            </a:extLst>
          </p:cNvPr>
          <p:cNvPicPr>
            <a:picLocks noChangeAspect="1"/>
          </p:cNvPicPr>
          <p:nvPr/>
        </p:nvPicPr>
        <p:blipFill>
          <a:blip r:embed="rId5"/>
          <a:stretch>
            <a:fillRect/>
          </a:stretch>
        </p:blipFill>
        <p:spPr>
          <a:xfrm>
            <a:off x="144380" y="2194561"/>
            <a:ext cx="6096000" cy="3431326"/>
          </a:xfrm>
          <a:prstGeom prst="rect">
            <a:avLst/>
          </a:prstGeom>
        </p:spPr>
      </p:pic>
      <p:sp>
        <p:nvSpPr>
          <p:cNvPr id="6" name="文本框 5">
            <a:extLst>
              <a:ext uri="{FF2B5EF4-FFF2-40B4-BE49-F238E27FC236}">
                <a16:creationId xmlns:a16="http://schemas.microsoft.com/office/drawing/2014/main" id="{141B51F6-46AD-0395-58F1-D2C3F7AD8235}"/>
              </a:ext>
            </a:extLst>
          </p:cNvPr>
          <p:cNvSpPr txBox="1"/>
          <p:nvPr/>
        </p:nvSpPr>
        <p:spPr>
          <a:xfrm>
            <a:off x="535499" y="5754751"/>
            <a:ext cx="5313762"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Average reward (higher is better); ours highlighted in </a:t>
            </a:r>
            <a:r>
              <a:rPr lang="en-US" altLang="zh-CN" sz="1600" dirty="0">
                <a:solidFill>
                  <a:srgbClr val="FF0000"/>
                </a:solidFill>
                <a:latin typeface="Arial" panose="020B0604020202020204" pitchFamily="34" charset="0"/>
                <a:cs typeface="Arial" panose="020B0604020202020204" pitchFamily="34" charset="0"/>
              </a:rPr>
              <a:t>red</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C75789C2-3C60-3276-6899-EA4004B3748F}"/>
              </a:ext>
            </a:extLst>
          </p:cNvPr>
          <p:cNvSpPr txBox="1"/>
          <p:nvPr/>
        </p:nvSpPr>
        <p:spPr>
          <a:xfrm>
            <a:off x="6638353" y="5508530"/>
            <a:ext cx="5275803" cy="584775"/>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t-SNE shows embedding of our learned metric </a:t>
            </a:r>
          </a:p>
          <a:p>
            <a:pPr algn="ctr"/>
            <a:r>
              <a:rPr lang="en-US" altLang="zh-CN" sz="1600" dirty="0">
                <a:latin typeface="Arial" panose="020B0604020202020204" pitchFamily="34" charset="0"/>
                <a:cs typeface="Arial" panose="020B0604020202020204" pitchFamily="34" charset="0"/>
              </a:rPr>
              <a:t>better grasps the reachability of the states in trajectories</a:t>
            </a:r>
            <a:endParaRPr lang="zh-CN" altLang="en-US" sz="16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A9034AAF-C9D6-A8F2-1BE0-C8E877D72A60}"/>
              </a:ext>
            </a:extLst>
          </p:cNvPr>
          <p:cNvSpPr txBox="1"/>
          <p:nvPr/>
        </p:nvSpPr>
        <p:spPr>
          <a:xfrm>
            <a:off x="6500725" y="4782844"/>
            <a:ext cx="2393410" cy="584775"/>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Trajectories in original state space </a:t>
            </a:r>
            <a:endParaRPr lang="zh-CN" altLang="en-US" sz="16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2485A215-3EDD-B8D2-4512-7AE335C1778A}"/>
              </a:ext>
            </a:extLst>
          </p:cNvPr>
          <p:cNvSpPr txBox="1"/>
          <p:nvPr/>
        </p:nvSpPr>
        <p:spPr>
          <a:xfrm>
            <a:off x="9335597" y="4782844"/>
            <a:ext cx="2393410" cy="584775"/>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Trajectories in embedding space</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026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pPr marL="0" indent="0">
              <a:buNone/>
            </a:pPr>
            <a:r>
              <a:rPr lang="en-US" altLang="zh-CN" sz="2400" dirty="0">
                <a:latin typeface="Arial" panose="020B0604020202020204" pitchFamily="34" charset="0"/>
                <a:cs typeface="Arial" panose="020B0604020202020204" pitchFamily="34" charset="0"/>
              </a:rPr>
              <a:t>Feel free to contact kaiyan3@illinois.edu for any question! </a:t>
            </a:r>
            <a:endParaRPr lang="zh-CN" altLang="en-US" sz="2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Thank you!</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5" name="文本框 4">
            <a:extLst>
              <a:ext uri="{FF2B5EF4-FFF2-40B4-BE49-F238E27FC236}">
                <a16:creationId xmlns:a16="http://schemas.microsoft.com/office/drawing/2014/main" id="{51048CF6-2ACB-7733-8459-5EBE71DE31BE}"/>
              </a:ext>
            </a:extLst>
          </p:cNvPr>
          <p:cNvSpPr txBox="1"/>
          <p:nvPr/>
        </p:nvSpPr>
        <p:spPr>
          <a:xfrm>
            <a:off x="7446015" y="2434154"/>
            <a:ext cx="2861419" cy="461665"/>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PDF of our paper</a:t>
            </a:r>
            <a:endParaRPr lang="zh-CN" altLang="en-US" sz="2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7B2AAC69-24DB-9BA8-2514-863C93A35DD7}"/>
              </a:ext>
            </a:extLst>
          </p:cNvPr>
          <p:cNvSpPr/>
          <p:nvPr/>
        </p:nvSpPr>
        <p:spPr>
          <a:xfrm>
            <a:off x="10066320" y="2859086"/>
            <a:ext cx="99483" cy="220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F856E98-1E6E-52A0-69E3-337BC770189E}"/>
              </a:ext>
            </a:extLst>
          </p:cNvPr>
          <p:cNvSpPr txBox="1"/>
          <p:nvPr/>
        </p:nvSpPr>
        <p:spPr>
          <a:xfrm>
            <a:off x="1863790" y="2434154"/>
            <a:ext cx="2725129"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Code</a:t>
            </a:r>
            <a:r>
              <a:rPr lang="en-US" altLang="zh-CN" sz="2400" dirty="0"/>
              <a:t> </a:t>
            </a:r>
            <a:r>
              <a:rPr lang="en-US" altLang="zh-CN" sz="2400" dirty="0">
                <a:latin typeface="Arial" panose="020B0604020202020204" pitchFamily="34" charset="0"/>
                <a:cs typeface="Arial" panose="020B0604020202020204" pitchFamily="34" charset="0"/>
              </a:rPr>
              <a:t>repository</a:t>
            </a:r>
            <a:endParaRPr lang="zh-CN" altLang="en-US" sz="24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E6B8212-B2C7-CDD0-32CD-76E9E35EE921}"/>
              </a:ext>
            </a:extLst>
          </p:cNvPr>
          <p:cNvSpPr txBox="1"/>
          <p:nvPr/>
        </p:nvSpPr>
        <p:spPr>
          <a:xfrm>
            <a:off x="4697818" y="2434154"/>
            <a:ext cx="2725129"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Website</a:t>
            </a:r>
            <a:endParaRPr lang="zh-CN" altLang="en-US" sz="24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AA75E57-1E04-1256-57C9-D7A571C28842}"/>
              </a:ext>
            </a:extLst>
          </p:cNvPr>
          <p:cNvSpPr txBox="1"/>
          <p:nvPr/>
        </p:nvSpPr>
        <p:spPr>
          <a:xfrm>
            <a:off x="7748184" y="5032477"/>
            <a:ext cx="2257081" cy="400110"/>
          </a:xfrm>
          <a:prstGeom prst="rect">
            <a:avLst/>
          </a:prstGeom>
          <a:noFill/>
        </p:spPr>
        <p:txBody>
          <a:bodyPr wrap="square">
            <a:spAutoFit/>
          </a:bodyPr>
          <a:lstStyle/>
          <a:p>
            <a:pPr algn="ctr"/>
            <a:r>
              <a:rPr lang="en-US" altLang="zh-CN" sz="2000" dirty="0" err="1">
                <a:latin typeface="Arial" panose="020B0604020202020204" pitchFamily="34" charset="0"/>
                <a:cs typeface="Arial" panose="020B0604020202020204" pitchFamily="34" charset="0"/>
              </a:rPr>
              <a:t>arXiv</a:t>
            </a:r>
            <a:r>
              <a:rPr lang="en-US" altLang="zh-CN"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2311.013</a:t>
            </a:r>
            <a:r>
              <a:rPr lang="en-US" altLang="zh-CN" sz="2000" dirty="0">
                <a:latin typeface="Arial" panose="020B0604020202020204" pitchFamily="34" charset="0"/>
                <a:cs typeface="Arial" panose="020B0604020202020204" pitchFamily="34" charset="0"/>
              </a:rPr>
              <a:t>31</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EDDED8FC-C8FA-6951-32AF-FEFF5251DD02}"/>
              </a:ext>
            </a:extLst>
          </p:cNvPr>
          <p:cNvSpPr txBox="1"/>
          <p:nvPr/>
        </p:nvSpPr>
        <p:spPr>
          <a:xfrm>
            <a:off x="4877968" y="5032477"/>
            <a:ext cx="2364828" cy="437877"/>
          </a:xfrm>
          <a:prstGeom prst="rect">
            <a:avLst/>
          </a:prstGeom>
          <a:noFill/>
        </p:spPr>
        <p:txBody>
          <a:bodyPr wrap="square">
            <a:spAutoFit/>
          </a:bodyPr>
          <a:lstStyle/>
          <a:p>
            <a:pPr algn="ctr" eaLnBrk="1" hangingPunct="1">
              <a:lnSpc>
                <a:spcPct val="120000"/>
              </a:lnSpc>
            </a:pPr>
            <a:r>
              <a:rPr lang="zh-CN" altLang="en-US" sz="2000" dirty="0">
                <a:latin typeface="Arial" panose="020B0604020202020204" pitchFamily="34" charset="0"/>
                <a:cs typeface="Arial" panose="020B0604020202020204" pitchFamily="34" charset="0"/>
              </a:rPr>
              <a:t>https://</a:t>
            </a:r>
            <a:r>
              <a:rPr lang="en-US" altLang="zh-CN" sz="2000" dirty="0">
                <a:latin typeface="Arial" panose="020B0604020202020204" pitchFamily="34" charset="0"/>
                <a:cs typeface="Arial" panose="020B0604020202020204" pitchFamily="34" charset="0"/>
              </a:rPr>
              <a:t>t</a:t>
            </a:r>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l</a:t>
            </a:r>
            <a:r>
              <a:rPr lang="zh-CN" altLang="en-US" sz="2000" dirty="0">
                <a:latin typeface="Arial" panose="020B0604020202020204" pitchFamily="34" charset="0"/>
                <a:cs typeface="Arial" panose="020B0604020202020204" pitchFamily="34" charset="0"/>
              </a:rPr>
              <a:t>y</a:t>
            </a:r>
            <a:r>
              <a:rPr lang="en-US" altLang="zh-CN" sz="2000" dirty="0">
                <a:latin typeface="Arial" panose="020B0604020202020204" pitchFamily="34" charset="0"/>
                <a:cs typeface="Arial" panose="020B0604020202020204" pitchFamily="34" charset="0"/>
              </a:rPr>
              <a:t>/yKi9V</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A685B5AB-959E-BBBF-58C7-F55CECF5B93C}"/>
              </a:ext>
            </a:extLst>
          </p:cNvPr>
          <p:cNvSpPr txBox="1"/>
          <p:nvPr/>
        </p:nvSpPr>
        <p:spPr>
          <a:xfrm>
            <a:off x="1444545" y="5032477"/>
            <a:ext cx="3563618"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https://github.com/</a:t>
            </a:r>
          </a:p>
          <a:p>
            <a:pPr algn="ctr"/>
            <a:r>
              <a:rPr lang="en-US" altLang="zh-CN" sz="2000" dirty="0">
                <a:latin typeface="Arial" panose="020B0604020202020204" pitchFamily="34" charset="0"/>
                <a:cs typeface="Arial" panose="020B0604020202020204" pitchFamily="34" charset="0"/>
              </a:rPr>
              <a:t>KaiYan289/PW-DICE</a:t>
            </a:r>
            <a:endParaRPr lang="zh-CN" altLang="en-US" sz="2000" dirty="0">
              <a:latin typeface="Arial" panose="020B0604020202020204" pitchFamily="34" charset="0"/>
              <a:cs typeface="Arial" panose="020B0604020202020204" pitchFamily="34" charset="0"/>
            </a:endParaRPr>
          </a:p>
        </p:txBody>
      </p:sp>
      <p:pic>
        <p:nvPicPr>
          <p:cNvPr id="11" name="图片 10" descr="QR 代码&#10;&#10;描述已自动生成">
            <a:extLst>
              <a:ext uri="{FF2B5EF4-FFF2-40B4-BE49-F238E27FC236}">
                <a16:creationId xmlns:a16="http://schemas.microsoft.com/office/drawing/2014/main" id="{6D507E20-0C9C-0D67-9FE2-B072E9903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354" y="2900837"/>
            <a:ext cx="2088000" cy="2088000"/>
          </a:xfrm>
          <a:prstGeom prst="rect">
            <a:avLst/>
          </a:prstGeom>
        </p:spPr>
      </p:pic>
      <p:pic>
        <p:nvPicPr>
          <p:cNvPr id="16" name="图片 15" descr="QR 代码&#10;&#10;描述已自动生成">
            <a:extLst>
              <a:ext uri="{FF2B5EF4-FFF2-40B4-BE49-F238E27FC236}">
                <a16:creationId xmlns:a16="http://schemas.microsoft.com/office/drawing/2014/main" id="{4EB57FB1-C8B2-B9E8-FAE3-5BCF6C29B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000" y="2900837"/>
            <a:ext cx="2088000" cy="2088000"/>
          </a:xfrm>
          <a:prstGeom prst="rect">
            <a:avLst/>
          </a:prstGeom>
        </p:spPr>
      </p:pic>
      <p:pic>
        <p:nvPicPr>
          <p:cNvPr id="18" name="图片 17" descr="QR 代码&#10;&#10;描述已自动生成">
            <a:extLst>
              <a:ext uri="{FF2B5EF4-FFF2-40B4-BE49-F238E27FC236}">
                <a16:creationId xmlns:a16="http://schemas.microsoft.com/office/drawing/2014/main" id="{AF3EF4D0-7413-C74E-EE94-E1A5D2FF12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2724" y="2900837"/>
            <a:ext cx="2088000" cy="2088000"/>
          </a:xfrm>
          <a:prstGeom prst="rect">
            <a:avLst/>
          </a:prstGeom>
        </p:spPr>
      </p:pic>
    </p:spTree>
    <p:extLst>
      <p:ext uri="{BB962C8B-B14F-4D97-AF65-F5344CB8AC3E}">
        <p14:creationId xmlns:p14="http://schemas.microsoft.com/office/powerpoint/2010/main" val="972799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c31be4f-7d2f-44a2-a925-167e253acfc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760D6C6173BF43B9F2231ECDE1B628" ma:contentTypeVersion="6" ma:contentTypeDescription="Create a new document." ma:contentTypeScope="" ma:versionID="b106783961870029b09588334c4fd4f7">
  <xsd:schema xmlns:xsd="http://www.w3.org/2001/XMLSchema" xmlns:xs="http://www.w3.org/2001/XMLSchema" xmlns:p="http://schemas.microsoft.com/office/2006/metadata/properties" xmlns:ns3="0c31be4f-7d2f-44a2-a925-167e253acfcd" targetNamespace="http://schemas.microsoft.com/office/2006/metadata/properties" ma:root="true" ma:fieldsID="48ac06f3bc06f9c69b5c8d0398650ed8" ns3:_="">
    <xsd:import namespace="0c31be4f-7d2f-44a2-a925-167e253acf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1be4f-7d2f-44a2-a925-167e253acf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82A176-35B0-4A2F-B060-504212FFAAD3}">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http://purl.org/dc/terms/"/>
    <ds:schemaRef ds:uri="0c31be4f-7d2f-44a2-a925-167e253acfcd"/>
    <ds:schemaRef ds:uri="http://www.w3.org/XML/1998/namespace"/>
  </ds:schemaRefs>
</ds:datastoreItem>
</file>

<file path=customXml/itemProps2.xml><?xml version="1.0" encoding="utf-8"?>
<ds:datastoreItem xmlns:ds="http://schemas.openxmlformats.org/officeDocument/2006/customXml" ds:itemID="{4B496AE4-80E1-409A-A68D-E39261A4BBA4}">
  <ds:schemaRefs>
    <ds:schemaRef ds:uri="0c31be4f-7d2f-44a2-a925-167e253acf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38EFE5-1DEF-4416-BC30-F2722A63A3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1396</TotalTime>
  <Words>1529</Words>
  <Application>Microsoft Office PowerPoint</Application>
  <PresentationFormat>宽屏</PresentationFormat>
  <Paragraphs>149</Paragraphs>
  <Slides>9</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等线 Light</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Simple Solution for Offline Imitation from Observations and Examples with Possibly Incomplete Trajectories</dc:title>
  <dc:creator>Yan, Kai</dc:creator>
  <cp:lastModifiedBy>Yan, Kai</cp:lastModifiedBy>
  <cp:revision>38</cp:revision>
  <dcterms:created xsi:type="dcterms:W3CDTF">2023-10-29T04:39:05Z</dcterms:created>
  <dcterms:modified xsi:type="dcterms:W3CDTF">2024-07-14T18:52:52Z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0x010100D6760D6C6173BF43B9F2231ECDE1B628</vt:lpwstr>
  </property>
</Properties>
</file>